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sldIdLst>
    <p:sldId id="256" r:id="rId2"/>
    <p:sldId id="399" r:id="rId3"/>
    <p:sldId id="427" r:id="rId4"/>
    <p:sldId id="428" r:id="rId5"/>
    <p:sldId id="430" r:id="rId6"/>
    <p:sldId id="431" r:id="rId7"/>
    <p:sldId id="429" r:id="rId8"/>
    <p:sldId id="440" r:id="rId9"/>
    <p:sldId id="432" r:id="rId10"/>
    <p:sldId id="433" r:id="rId11"/>
    <p:sldId id="434" r:id="rId12"/>
    <p:sldId id="441" r:id="rId13"/>
    <p:sldId id="400" r:id="rId14"/>
    <p:sldId id="421" r:id="rId15"/>
    <p:sldId id="436" r:id="rId16"/>
    <p:sldId id="437" r:id="rId17"/>
    <p:sldId id="443" r:id="rId18"/>
    <p:sldId id="423" r:id="rId19"/>
    <p:sldId id="442" r:id="rId20"/>
    <p:sldId id="444" r:id="rId21"/>
  </p:sldIdLst>
  <p:sldSz cx="9144000" cy="6858000" type="screen4x3"/>
  <p:notesSz cx="7099300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24" autoAdjust="0"/>
    <p:restoredTop sz="94660"/>
  </p:normalViewPr>
  <p:slideViewPr>
    <p:cSldViewPr>
      <p:cViewPr varScale="1">
        <p:scale>
          <a:sx n="109" d="100"/>
          <a:sy n="109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B5AD0B-537D-4E4B-9412-C5C6F1B9D902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D4B8CB-16B2-4226-9B48-562E764754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6986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4 w 1722"/>
                <a:gd name="T1" fmla="*/ 62 h 66"/>
                <a:gd name="T2" fmla="*/ 1714 w 1722"/>
                <a:gd name="T3" fmla="*/ 56 h 66"/>
                <a:gd name="T4" fmla="*/ 0 w 1722"/>
                <a:gd name="T5" fmla="*/ 0 h 66"/>
                <a:gd name="T6" fmla="*/ 0 w 1722"/>
                <a:gd name="T7" fmla="*/ 44 h 66"/>
                <a:gd name="T8" fmla="*/ 1714 w 1722"/>
                <a:gd name="T9" fmla="*/ 62 h 66"/>
                <a:gd name="T10" fmla="*/ 1714 w 1722"/>
                <a:gd name="T11" fmla="*/ 62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1 w 975"/>
                <a:gd name="T1" fmla="*/ 48 h 101"/>
                <a:gd name="T2" fmla="*/ 971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1 w 975"/>
                <a:gd name="T9" fmla="*/ 48 h 101"/>
                <a:gd name="T10" fmla="*/ 971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3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3 w 2141"/>
                <a:gd name="T7" fmla="*/ 0 h 198"/>
                <a:gd name="T8" fmla="*/ 2133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0 w 2517"/>
                <a:gd name="T1" fmla="*/ 276 h 276"/>
                <a:gd name="T2" fmla="*/ 2505 w 2517"/>
                <a:gd name="T3" fmla="*/ 204 h 276"/>
                <a:gd name="T4" fmla="*/ 2248 w 2517"/>
                <a:gd name="T5" fmla="*/ 0 h 276"/>
                <a:gd name="T6" fmla="*/ 0 w 2517"/>
                <a:gd name="T7" fmla="*/ 276 h 276"/>
                <a:gd name="T8" fmla="*/ 2170 w 2517"/>
                <a:gd name="T9" fmla="*/ 276 h 276"/>
                <a:gd name="T10" fmla="*/ 2170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5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5 w 729"/>
                <a:gd name="T7" fmla="*/ 240 h 240"/>
                <a:gd name="T8" fmla="*/ 725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5 w 729"/>
                <a:gd name="T1" fmla="*/ 318 h 318"/>
                <a:gd name="T2" fmla="*/ 725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5 w 729"/>
                <a:gd name="T9" fmla="*/ 318 h 318"/>
                <a:gd name="T10" fmla="*/ 725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8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dirty="0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dirty="0"/>
              </a:p>
            </p:txBody>
          </p:sp>
        </p:grpSp>
      </p:grpSp>
      <p:sp>
        <p:nvSpPr>
          <p:cNvPr id="516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F588-4399-4C51-BA8F-A5403D1AB79B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5135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AEEE1-9340-4424-A826-D3189A5173E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846554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0F24D-806F-4022-9157-3938B9D3C7E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68379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E664B-2A5E-4223-A6C7-80C3D5A1AF68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83754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E0C88-38E6-4688-8D1D-92D855727BB9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18203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18B44-F359-4AF9-9C3C-AFC1862E616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5167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2A102-50A7-48DF-8B8A-9E9E9361D488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42333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ABDB5-1D74-4A3B-BF3D-143D2C5B45A3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51535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B9303-8FBF-4E99-A553-B72AAFFF3AC6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99405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2C38E-34C5-430C-8F49-9DE4236E8DE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9971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DB5A0-9D96-4303-83BE-7FCF09DFE5CF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5880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AFE15-BD25-4E90-A07F-53A9E62C750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1089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14 w 1722"/>
                <a:gd name="T1" fmla="*/ 62 h 66"/>
                <a:gd name="T2" fmla="*/ 1714 w 1722"/>
                <a:gd name="T3" fmla="*/ 56 h 66"/>
                <a:gd name="T4" fmla="*/ 0 w 1722"/>
                <a:gd name="T5" fmla="*/ 0 h 66"/>
                <a:gd name="T6" fmla="*/ 0 w 1722"/>
                <a:gd name="T7" fmla="*/ 44 h 66"/>
                <a:gd name="T8" fmla="*/ 1714 w 1722"/>
                <a:gd name="T9" fmla="*/ 62 h 66"/>
                <a:gd name="T10" fmla="*/ 1714 w 1722"/>
                <a:gd name="T11" fmla="*/ 62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1 w 975"/>
                <a:gd name="T1" fmla="*/ 48 h 101"/>
                <a:gd name="T2" fmla="*/ 971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1 w 975"/>
                <a:gd name="T9" fmla="*/ 48 h 101"/>
                <a:gd name="T10" fmla="*/ 971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3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3 w 2141"/>
                <a:gd name="T7" fmla="*/ 0 h 198"/>
                <a:gd name="T8" fmla="*/ 2133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0 w 2517"/>
                <a:gd name="T1" fmla="*/ 276 h 276"/>
                <a:gd name="T2" fmla="*/ 2505 w 2517"/>
                <a:gd name="T3" fmla="*/ 204 h 276"/>
                <a:gd name="T4" fmla="*/ 2248 w 2517"/>
                <a:gd name="T5" fmla="*/ 0 h 276"/>
                <a:gd name="T6" fmla="*/ 0 w 2517"/>
                <a:gd name="T7" fmla="*/ 276 h 276"/>
                <a:gd name="T8" fmla="*/ 2170 w 2517"/>
                <a:gd name="T9" fmla="*/ 276 h 276"/>
                <a:gd name="T10" fmla="*/ 2170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5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5 w 729"/>
                <a:gd name="T7" fmla="*/ 240 h 240"/>
                <a:gd name="T8" fmla="*/ 725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5 w 729"/>
                <a:gd name="T1" fmla="*/ 318 h 318"/>
                <a:gd name="T2" fmla="*/ 725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5 w 729"/>
                <a:gd name="T9" fmla="*/ 318 h 318"/>
                <a:gd name="T10" fmla="*/ 725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08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2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2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2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2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3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3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ja-JP" altLang="en-US" dirty="0"/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dirty="0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ja-JP" altLang="en-US" dirty="0"/>
              </a:p>
            </p:txBody>
          </p:sp>
        </p:grpSp>
      </p:grpSp>
      <p:sp>
        <p:nvSpPr>
          <p:cNvPr id="413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14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14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14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A9B19A5F-5006-4EDC-BE48-466978722FA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9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5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ja-JP" altLang="en-US" dirty="0"/>
              <a:t>情報処理演習</a:t>
            </a:r>
            <a:r>
              <a:rPr lang="en-US" altLang="ja-JP" dirty="0"/>
              <a:t>(MOS)</a:t>
            </a:r>
            <a:endParaRPr lang="ja-JP" alt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600" y="3886200"/>
            <a:ext cx="7200800" cy="2711152"/>
          </a:xfrm>
        </p:spPr>
        <p:txBody>
          <a:bodyPr/>
          <a:lstStyle/>
          <a:p>
            <a:pPr eaLnBrk="1" hangingPunct="1">
              <a:defRPr/>
            </a:pPr>
            <a:r>
              <a:rPr lang="ja-JP" altLang="en-US" dirty="0"/>
              <a:t>第</a:t>
            </a:r>
            <a:r>
              <a:rPr lang="en-US" altLang="ja-JP" dirty="0"/>
              <a:t>5</a:t>
            </a:r>
            <a:r>
              <a:rPr lang="ja-JP" altLang="en-US" dirty="0"/>
              <a:t>回</a:t>
            </a:r>
            <a:endParaRPr lang="en-US" altLang="ja-JP" dirty="0"/>
          </a:p>
          <a:p>
            <a:pPr eaLnBrk="1" hangingPunct="1">
              <a:defRPr/>
            </a:pPr>
            <a:r>
              <a:rPr lang="ja-JP" altLang="en-US" dirty="0"/>
              <a:t>表の操作</a:t>
            </a:r>
            <a:endParaRPr lang="en-US" altLang="ja-JP" dirty="0"/>
          </a:p>
          <a:p>
            <a:pPr eaLnBrk="1" hangingPunct="1">
              <a:defRPr/>
            </a:pP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57B273-DB45-4938-A9F7-2A0BC8223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セルの結合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758216-71C2-40FC-A002-1BA4416BF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4744"/>
          </a:xfrm>
        </p:spPr>
        <p:txBody>
          <a:bodyPr/>
          <a:lstStyle/>
          <a:p>
            <a:r>
              <a:rPr kumimoji="1" lang="ja-JP" altLang="en-US" dirty="0"/>
              <a:t>結合するセル範囲を選択</a:t>
            </a:r>
            <a:endParaRPr kumimoji="1" lang="en-US" altLang="ja-JP" dirty="0"/>
          </a:p>
          <a:p>
            <a:r>
              <a:rPr lang="ja-JP" altLang="en-US" dirty="0"/>
              <a:t>レイアウトタブの「セルの結合」をクリック</a:t>
            </a:r>
            <a:endParaRPr lang="en-US" altLang="ja-JP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C28F106-B2BA-479C-AFB1-A288B2222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2925954"/>
            <a:ext cx="5688632" cy="3537295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52844AC-C035-44FE-BDAD-976C739449A5}"/>
              </a:ext>
            </a:extLst>
          </p:cNvPr>
          <p:cNvSpPr/>
          <p:nvPr/>
        </p:nvSpPr>
        <p:spPr>
          <a:xfrm>
            <a:off x="1907704" y="5157192"/>
            <a:ext cx="4896544" cy="1152128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D13FDCD-8F0B-40DF-A23F-D79BA6D919BE}"/>
              </a:ext>
            </a:extLst>
          </p:cNvPr>
          <p:cNvSpPr/>
          <p:nvPr/>
        </p:nvSpPr>
        <p:spPr>
          <a:xfrm>
            <a:off x="6228184" y="3580792"/>
            <a:ext cx="936104" cy="288032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052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2E14C8-C792-43CA-90D8-97D9474AB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セルの分割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654DF2-4FDC-488A-8078-B79E15964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32856"/>
          </a:xfrm>
        </p:spPr>
        <p:txBody>
          <a:bodyPr/>
          <a:lstStyle/>
          <a:p>
            <a:r>
              <a:rPr kumimoji="1" lang="en-US" altLang="ja-JP" dirty="0"/>
              <a:t>1</a:t>
            </a:r>
            <a:r>
              <a:rPr kumimoji="1" lang="ja-JP" altLang="en-US" dirty="0"/>
              <a:t>つのセルを複数のセルに分ける</a:t>
            </a:r>
            <a:endParaRPr lang="en-US" altLang="ja-JP" dirty="0"/>
          </a:p>
          <a:p>
            <a:r>
              <a:rPr kumimoji="1" lang="ja-JP" altLang="en-US" dirty="0"/>
              <a:t>セル範囲を選択</a:t>
            </a:r>
            <a:endParaRPr kumimoji="1" lang="en-US" altLang="ja-JP" dirty="0"/>
          </a:p>
          <a:p>
            <a:r>
              <a:rPr kumimoji="1" lang="ja-JP" altLang="en-US" dirty="0"/>
              <a:t>レイアウトタブの「セルの分割」をクリック</a:t>
            </a:r>
            <a:endParaRPr kumimoji="1" lang="en-US" altLang="ja-JP" dirty="0"/>
          </a:p>
          <a:p>
            <a:r>
              <a:rPr lang="ja-JP" altLang="en-US" dirty="0"/>
              <a:t>分割方法を設定</a:t>
            </a:r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F6A797A5-0139-48EF-B1F0-5B3E17265E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7" y="4221088"/>
            <a:ext cx="4978331" cy="180020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EF203FCA-72A7-4E7C-8ED0-81484635EA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0151" y="4221088"/>
            <a:ext cx="2023893" cy="18002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97B4B7B-F2D0-4261-9FD8-CC1D1C3D9061}"/>
              </a:ext>
            </a:extLst>
          </p:cNvPr>
          <p:cNvSpPr/>
          <p:nvPr/>
        </p:nvSpPr>
        <p:spPr>
          <a:xfrm>
            <a:off x="4725794" y="4581128"/>
            <a:ext cx="936104" cy="360040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8BB23D3-87B6-456F-BCC3-6C4F39110AC7}"/>
              </a:ext>
            </a:extLst>
          </p:cNvPr>
          <p:cNvSpPr/>
          <p:nvPr/>
        </p:nvSpPr>
        <p:spPr>
          <a:xfrm>
            <a:off x="899592" y="5125036"/>
            <a:ext cx="1080120" cy="392195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266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5243AC-6817-418C-B1DA-3C4104F0E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練習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2ADE38-809B-4EFF-AC70-CF7B44F56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Lesson38</a:t>
            </a:r>
            <a:r>
              <a:rPr kumimoji="1" lang="ja-JP" altLang="en-US" dirty="0"/>
              <a:t>を開く</a:t>
            </a:r>
            <a:endParaRPr kumimoji="1" lang="en-US" altLang="ja-JP" dirty="0"/>
          </a:p>
          <a:p>
            <a:r>
              <a:rPr lang="ja-JP" altLang="en-US" dirty="0"/>
              <a:t>「■書籍情報」の下の表の</a:t>
            </a:r>
            <a:r>
              <a:rPr lang="en-US" altLang="ja-JP" dirty="0"/>
              <a:t>3</a:t>
            </a:r>
            <a:r>
              <a:rPr lang="ja-JP" altLang="en-US" dirty="0"/>
              <a:t>行</a:t>
            </a:r>
            <a:r>
              <a:rPr lang="en-US" altLang="ja-JP" dirty="0"/>
              <a:t>1</a:t>
            </a:r>
            <a:r>
              <a:rPr lang="ja-JP" altLang="en-US" dirty="0"/>
              <a:t>列～</a:t>
            </a:r>
            <a:r>
              <a:rPr lang="en-US" altLang="ja-JP" dirty="0"/>
              <a:t>5</a:t>
            </a:r>
            <a:r>
              <a:rPr lang="ja-JP" altLang="en-US" dirty="0"/>
              <a:t>行</a:t>
            </a:r>
            <a:r>
              <a:rPr lang="en-US" altLang="ja-JP" dirty="0"/>
              <a:t>1</a:t>
            </a:r>
            <a:r>
              <a:rPr lang="ja-JP" altLang="en-US" dirty="0"/>
              <a:t>列のセルを結合</a:t>
            </a:r>
            <a:endParaRPr lang="en-US" altLang="ja-JP" dirty="0"/>
          </a:p>
          <a:p>
            <a:r>
              <a:rPr kumimoji="1" lang="ja-JP" altLang="en-US" dirty="0"/>
              <a:t>「■目次情報」の下の表の</a:t>
            </a:r>
            <a:r>
              <a:rPr kumimoji="1" lang="en-US" altLang="ja-JP" dirty="0"/>
              <a:t>2</a:t>
            </a:r>
            <a:r>
              <a:rPr kumimoji="1" lang="ja-JP" altLang="en-US" dirty="0"/>
              <a:t>列目を</a:t>
            </a:r>
            <a:r>
              <a:rPr kumimoji="1" lang="en-US" altLang="ja-JP" dirty="0"/>
              <a:t>2</a:t>
            </a:r>
            <a:r>
              <a:rPr kumimoji="1" lang="ja-JP" altLang="en-US" dirty="0"/>
              <a:t>列に分割</a:t>
            </a:r>
            <a:r>
              <a:rPr lang="ja-JP" altLang="en-US" dirty="0"/>
              <a:t>し、</a:t>
            </a:r>
            <a:r>
              <a:rPr lang="en-US" altLang="ja-JP" dirty="0"/>
              <a:t>1</a:t>
            </a:r>
            <a:r>
              <a:rPr lang="ja-JP" altLang="en-US" dirty="0"/>
              <a:t>行</a:t>
            </a:r>
            <a:r>
              <a:rPr lang="en-US" altLang="ja-JP" dirty="0"/>
              <a:t>3</a:t>
            </a:r>
            <a:r>
              <a:rPr lang="ja-JP" altLang="en-US" dirty="0"/>
              <a:t>列に「ページ数」と入力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09458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F3885494-E763-4A27-9679-5E96D75CD8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9127" y="3190167"/>
            <a:ext cx="2965746" cy="3355454"/>
          </a:xfrm>
          <a:prstGeom prst="rect">
            <a:avLst/>
          </a:prstGeom>
        </p:spPr>
      </p:pic>
      <p:sp>
        <p:nvSpPr>
          <p:cNvPr id="4" name="タイトル 3">
            <a:extLst>
              <a:ext uri="{FF2B5EF4-FFF2-40B4-BE49-F238E27FC236}">
                <a16:creationId xmlns:a16="http://schemas.microsoft.com/office/drawing/2014/main" id="{603D9B2C-CEFF-4A6E-B42C-B24DE9F38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表のサイズと配置の設定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F0B5CEB6-9D97-4948-A22D-0CD1D13F2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600" dirty="0"/>
              <a:t>表を選択</a:t>
            </a:r>
            <a:endParaRPr kumimoji="1" lang="en-US" altLang="ja-JP" sz="2600" dirty="0"/>
          </a:p>
          <a:p>
            <a:r>
              <a:rPr lang="ja-JP" altLang="en-US" sz="2600" dirty="0"/>
              <a:t>レイアウトタブの「プロパティ」をクリック</a:t>
            </a:r>
            <a:endParaRPr lang="en-US" altLang="ja-JP" sz="2600" dirty="0"/>
          </a:p>
          <a:p>
            <a:r>
              <a:rPr kumimoji="1" lang="ja-JP" altLang="en-US" sz="2600" dirty="0"/>
              <a:t>「表」タブで設定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8D23AAD-F659-4706-9118-4900C856670D}"/>
              </a:ext>
            </a:extLst>
          </p:cNvPr>
          <p:cNvSpPr/>
          <p:nvPr/>
        </p:nvSpPr>
        <p:spPr>
          <a:xfrm>
            <a:off x="3131839" y="3645024"/>
            <a:ext cx="2923033" cy="1224136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7689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09895C-D8F2-4AE1-8755-F61D3EE12B8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0000">
              <a:alpha val="20000"/>
            </a:srgbClr>
          </a:solidFill>
        </p:spPr>
        <p:txBody>
          <a:bodyPr/>
          <a:lstStyle/>
          <a:p>
            <a:r>
              <a:rPr kumimoji="1" lang="ja-JP" altLang="en-US" dirty="0"/>
              <a:t>行の高さ／列の幅の設定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C28F4DE-2055-4374-8EFA-52FD813D0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/>
          <a:lstStyle/>
          <a:p>
            <a:r>
              <a:rPr kumimoji="1" lang="ja-JP" altLang="en-US" dirty="0"/>
              <a:t>行間／列間の罫線をドラッグ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4D67D36-B400-456C-A89F-B9CD58AA67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732" y="2636912"/>
            <a:ext cx="4824536" cy="2341129"/>
          </a:xfrm>
          <a:prstGeom prst="rect">
            <a:avLst/>
          </a:prstGeom>
        </p:spPr>
      </p:pic>
      <p:sp>
        <p:nvSpPr>
          <p:cNvPr id="5" name="楕円 4">
            <a:extLst>
              <a:ext uri="{FF2B5EF4-FFF2-40B4-BE49-F238E27FC236}">
                <a16:creationId xmlns:a16="http://schemas.microsoft.com/office/drawing/2014/main" id="{E0BE0E25-3D3D-419F-B645-FE21930C05A2}"/>
              </a:ext>
            </a:extLst>
          </p:cNvPr>
          <p:cNvSpPr/>
          <p:nvPr/>
        </p:nvSpPr>
        <p:spPr>
          <a:xfrm>
            <a:off x="5796136" y="3140968"/>
            <a:ext cx="720080" cy="720080"/>
          </a:xfrm>
          <a:prstGeom prst="ellipse">
            <a:avLst/>
          </a:prstGeom>
          <a:solidFill>
            <a:srgbClr val="FF0000">
              <a:alpha val="2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CA102886-E889-4342-83A1-CF9D08272D41}"/>
              </a:ext>
            </a:extLst>
          </p:cNvPr>
          <p:cNvSpPr txBox="1">
            <a:spLocks/>
          </p:cNvSpPr>
          <p:nvPr/>
        </p:nvSpPr>
        <p:spPr bwMode="auto">
          <a:xfrm>
            <a:off x="457200" y="5085184"/>
            <a:ext cx="843528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defRPr>
            </a:lvl9pPr>
          </a:lstStyle>
          <a:p>
            <a:r>
              <a:rPr lang="ja-JP" altLang="en-US" kern="0" dirty="0"/>
              <a:t>レイアウトタブの「高さ」「幅」の欄に数値で指定</a:t>
            </a:r>
            <a:endParaRPr lang="en-US" altLang="ja-JP" kern="0" dirty="0"/>
          </a:p>
          <a:p>
            <a:r>
              <a:rPr lang="ja-JP" altLang="en-US" kern="0" dirty="0"/>
              <a:t>罫線をダブルクリックして中身に応じて設定</a:t>
            </a:r>
          </a:p>
        </p:txBody>
      </p:sp>
    </p:spTree>
    <p:extLst>
      <p:ext uri="{BB962C8B-B14F-4D97-AF65-F5344CB8AC3E}">
        <p14:creationId xmlns:p14="http://schemas.microsoft.com/office/powerpoint/2010/main" val="353568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844086-E19D-4613-AE65-282AA6EA2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表全体のサイズ変更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C003C5-E365-4A64-A5AB-C2AF44C98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表の右下の□</a:t>
            </a:r>
            <a:r>
              <a:rPr kumimoji="1" lang="en-US" altLang="ja-JP" dirty="0"/>
              <a:t>(</a:t>
            </a:r>
            <a:r>
              <a:rPr kumimoji="1" lang="ja-JP" altLang="en-US" dirty="0"/>
              <a:t>サイズ変更ハンドル</a:t>
            </a:r>
            <a:r>
              <a:rPr kumimoji="1" lang="en-US" altLang="ja-JP" dirty="0"/>
              <a:t>)</a:t>
            </a:r>
            <a:r>
              <a:rPr kumimoji="1" lang="ja-JP" altLang="en-US" dirty="0"/>
              <a:t>をドラッグ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FC6EB6F-699A-4398-BDC3-A2B655F6D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2852936"/>
            <a:ext cx="7668344" cy="2886279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F7DA748-15BC-4DA1-895F-3E786E2F34C9}"/>
              </a:ext>
            </a:extLst>
          </p:cNvPr>
          <p:cNvSpPr/>
          <p:nvPr/>
        </p:nvSpPr>
        <p:spPr>
          <a:xfrm>
            <a:off x="6444208" y="5373215"/>
            <a:ext cx="360040" cy="329085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3404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5243AC-6817-418C-B1DA-3C4104F0E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練習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2ADE38-809B-4EFF-AC70-CF7B44F56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Lesson39</a:t>
            </a:r>
            <a:r>
              <a:rPr kumimoji="1" lang="ja-JP" altLang="en-US" dirty="0"/>
              <a:t>を開く</a:t>
            </a:r>
            <a:endParaRPr kumimoji="1" lang="en-US" altLang="ja-JP" dirty="0"/>
          </a:p>
          <a:p>
            <a:r>
              <a:rPr lang="ja-JP" altLang="en-US" dirty="0"/>
              <a:t>「■書籍情報」の下の表の</a:t>
            </a:r>
            <a:r>
              <a:rPr lang="en-US" altLang="ja-JP" dirty="0"/>
              <a:t>1</a:t>
            </a:r>
            <a:r>
              <a:rPr lang="ja-JP" altLang="en-US" dirty="0"/>
              <a:t>列目の幅を、文字列の幅に合わせて自動調整</a:t>
            </a:r>
            <a:endParaRPr lang="en-US" altLang="ja-JP" dirty="0"/>
          </a:p>
          <a:p>
            <a:r>
              <a:rPr lang="en-US" altLang="ja-JP" dirty="0"/>
              <a:t>2</a:t>
            </a:r>
            <a:r>
              <a:rPr lang="ja-JP" altLang="en-US" dirty="0"/>
              <a:t>列目の幅を</a:t>
            </a:r>
            <a:r>
              <a:rPr lang="en-US" altLang="ja-JP" dirty="0"/>
              <a:t>100mm</a:t>
            </a:r>
            <a:r>
              <a:rPr lang="ja-JP" altLang="en-US" dirty="0"/>
              <a:t>に設定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592806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5243AC-6817-418C-B1DA-3C4104F0E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練習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2ADE38-809B-4EFF-AC70-CF7B44F56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Lesson40</a:t>
            </a:r>
            <a:r>
              <a:rPr kumimoji="1" lang="ja-JP" altLang="en-US" dirty="0"/>
              <a:t>を開く</a:t>
            </a:r>
            <a:endParaRPr kumimoji="1" lang="en-US" altLang="ja-JP" dirty="0"/>
          </a:p>
          <a:p>
            <a:r>
              <a:rPr kumimoji="1" lang="ja-JP" altLang="en-US" dirty="0"/>
              <a:t>「■目次情報」の下にある表の幅を</a:t>
            </a:r>
            <a:r>
              <a:rPr kumimoji="1" lang="en-US" altLang="ja-JP" dirty="0"/>
              <a:t>140mm</a:t>
            </a:r>
            <a:r>
              <a:rPr kumimoji="1" lang="ja-JP" altLang="en-US" dirty="0"/>
              <a:t>に設定</a:t>
            </a:r>
            <a:endParaRPr kumimoji="1" lang="en-US" altLang="ja-JP" dirty="0"/>
          </a:p>
          <a:p>
            <a:r>
              <a:rPr lang="ja-JP" altLang="en-US" dirty="0"/>
              <a:t>「■目次情報」の下にある表の行の高さを</a:t>
            </a:r>
            <a:r>
              <a:rPr lang="en-US" altLang="ja-JP" dirty="0"/>
              <a:t>8mm</a:t>
            </a:r>
            <a:r>
              <a:rPr lang="ja-JP" altLang="en-US"/>
              <a:t>に設定</a:t>
            </a: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6822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A618F4-22BD-48F5-8D2A-3E8844EB6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タイトル行の</a:t>
            </a:r>
            <a:r>
              <a:rPr lang="ja-JP" altLang="en-US" dirty="0"/>
              <a:t>繰り返し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B9E733-33B4-4D23-8C5D-CA57CAE10C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88840"/>
          </a:xfrm>
        </p:spPr>
        <p:txBody>
          <a:bodyPr/>
          <a:lstStyle/>
          <a:p>
            <a:r>
              <a:rPr kumimoji="1" lang="en-US" altLang="ja-JP" dirty="0"/>
              <a:t>1</a:t>
            </a:r>
            <a:r>
              <a:rPr kumimoji="1" lang="ja-JP" altLang="en-US" dirty="0"/>
              <a:t>つの表が</a:t>
            </a:r>
            <a:r>
              <a:rPr kumimoji="1" lang="en-US" altLang="ja-JP" dirty="0"/>
              <a:t>2</a:t>
            </a:r>
            <a:r>
              <a:rPr kumimoji="1" lang="ja-JP" altLang="en-US" dirty="0"/>
              <a:t>ページ以上にわたるときに、各ページの先頭行にタイトル行を表示</a:t>
            </a:r>
            <a:endParaRPr kumimoji="1" lang="en-US" altLang="ja-JP" dirty="0"/>
          </a:p>
          <a:p>
            <a:r>
              <a:rPr lang="ja-JP" altLang="en-US" dirty="0"/>
              <a:t>レイアウトタブの「タイトル行の繰り返し」をクリック</a:t>
            </a:r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BF71C09-325A-488F-8233-56481575BC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3803962"/>
            <a:ext cx="4464496" cy="2255995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C436979-14C4-419D-9B6B-E2868BD6A66D}"/>
              </a:ext>
            </a:extLst>
          </p:cNvPr>
          <p:cNvSpPr/>
          <p:nvPr/>
        </p:nvSpPr>
        <p:spPr>
          <a:xfrm>
            <a:off x="2627784" y="4221088"/>
            <a:ext cx="936104" cy="365209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0299CE1-6CAA-4663-AC2D-995D953A54CF}"/>
              </a:ext>
            </a:extLst>
          </p:cNvPr>
          <p:cNvSpPr/>
          <p:nvPr/>
        </p:nvSpPr>
        <p:spPr>
          <a:xfrm>
            <a:off x="5796136" y="4586297"/>
            <a:ext cx="864096" cy="930935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23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5243AC-6817-418C-B1DA-3C4104F0E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練習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2ADE38-809B-4EFF-AC70-CF7B44F56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Lesson42</a:t>
            </a:r>
            <a:r>
              <a:rPr kumimoji="1" lang="ja-JP" altLang="en-US" dirty="0"/>
              <a:t>を開く</a:t>
            </a:r>
            <a:endParaRPr kumimoji="1" lang="en-US" altLang="ja-JP" dirty="0"/>
          </a:p>
          <a:p>
            <a:r>
              <a:rPr lang="en-US" altLang="ja-JP" dirty="0"/>
              <a:t>2</a:t>
            </a:r>
            <a:r>
              <a:rPr lang="ja-JP" altLang="en-US" dirty="0"/>
              <a:t>ページ目の表のタイトル行が次ページにも表示されるように設定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301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3B2F54-3469-4149-8CA7-375D18A69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今日の内容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4C481C-23F1-4D20-A4E5-08D3C7F80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セルの余白と間隔の設定</a:t>
            </a:r>
            <a:endParaRPr lang="en-US" altLang="ja-JP" dirty="0"/>
          </a:p>
          <a:p>
            <a:r>
              <a:rPr lang="ja-JP" altLang="en-US" dirty="0"/>
              <a:t>セルの結合／分割</a:t>
            </a:r>
            <a:endParaRPr lang="en-US" altLang="ja-JP" dirty="0"/>
          </a:p>
          <a:p>
            <a:r>
              <a:rPr lang="ja-JP" altLang="en-US" dirty="0"/>
              <a:t>表／行／列のサイズ調整</a:t>
            </a:r>
            <a:endParaRPr lang="en-US" altLang="ja-JP" dirty="0"/>
          </a:p>
          <a:p>
            <a:r>
              <a:rPr lang="ja-JP" altLang="en-US" dirty="0"/>
              <a:t>表の分割</a:t>
            </a:r>
            <a:endParaRPr lang="en-US" altLang="ja-JP" dirty="0"/>
          </a:p>
          <a:p>
            <a:r>
              <a:rPr lang="ja-JP" altLang="en-US" dirty="0"/>
              <a:t>タイトル行の折り返し</a:t>
            </a:r>
            <a:endParaRPr lang="en-US" altLang="ja-JP" dirty="0"/>
          </a:p>
          <a:p>
            <a:pPr lvl="1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008216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9C5111-6CC4-4C0B-8806-C79838F47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練習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4C1283-C93B-4B6E-9D0C-F9B1F7010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教科書</a:t>
            </a:r>
            <a:r>
              <a:rPr kumimoji="1" lang="en-US" altLang="ja-JP" dirty="0"/>
              <a:t>129</a:t>
            </a:r>
            <a:r>
              <a:rPr kumimoji="1" lang="ja-JP" altLang="en-US" dirty="0"/>
              <a:t>ページの練習を行う</a:t>
            </a:r>
            <a:r>
              <a:rPr kumimoji="1" lang="en-US" altLang="ja-JP" dirty="0"/>
              <a:t>(Lesson50)</a:t>
            </a:r>
          </a:p>
          <a:p>
            <a:r>
              <a:rPr lang="ja-JP" altLang="en-US" dirty="0"/>
              <a:t>時間が余ったら今日行った内容を復習する</a:t>
            </a:r>
            <a:r>
              <a:rPr lang="en-US" altLang="ja-JP" dirty="0"/>
              <a:t>(Lesson37</a:t>
            </a:r>
            <a:r>
              <a:rPr lang="ja-JP" altLang="en-US" dirty="0"/>
              <a:t>～</a:t>
            </a:r>
            <a:r>
              <a:rPr lang="en-US" altLang="ja-JP" dirty="0"/>
              <a:t>40</a:t>
            </a:r>
            <a:r>
              <a:rPr lang="ja-JP" altLang="en-US" dirty="0"/>
              <a:t>、</a:t>
            </a:r>
            <a:r>
              <a:rPr lang="en-US" altLang="ja-JP" dirty="0"/>
              <a:t>42)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777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B0B0E0-2B75-4691-9984-7C27DE4DB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セルの余白と間隔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1FFC9E-2E8C-4FF6-8055-5DB139EAD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余白</a:t>
            </a:r>
            <a:endParaRPr kumimoji="1" lang="en-US" altLang="ja-JP" dirty="0"/>
          </a:p>
          <a:p>
            <a:pPr lvl="1"/>
            <a:r>
              <a:rPr lang="ja-JP" altLang="en-US" dirty="0"/>
              <a:t>セル内の文字と罫線の間の間隔</a:t>
            </a:r>
            <a:endParaRPr lang="en-US" altLang="ja-JP" dirty="0"/>
          </a:p>
          <a:p>
            <a:pPr lvl="1"/>
            <a:r>
              <a:rPr kumimoji="1" lang="ja-JP" altLang="en-US" dirty="0"/>
              <a:t>上下左右それぞれ設定可能</a:t>
            </a:r>
            <a:endParaRPr kumimoji="1" lang="en-US" altLang="ja-JP" dirty="0"/>
          </a:p>
          <a:p>
            <a:r>
              <a:rPr lang="ja-JP" altLang="en-US" dirty="0"/>
              <a:t>間隔</a:t>
            </a:r>
            <a:endParaRPr lang="en-US" altLang="ja-JP" dirty="0"/>
          </a:p>
          <a:p>
            <a:pPr lvl="1"/>
            <a:r>
              <a:rPr kumimoji="1" lang="ja-JP" altLang="en-US" dirty="0"/>
              <a:t>セルとセルの間の間隔</a:t>
            </a:r>
            <a:endParaRPr kumimoji="1" lang="en-US" altLang="ja-JP" dirty="0"/>
          </a:p>
          <a:p>
            <a:pPr lvl="1"/>
            <a:r>
              <a:rPr lang="ja-JP" altLang="en-US" dirty="0"/>
              <a:t>上下左右すべて同じ値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39368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A3FA40-E9B3-499D-BE16-9244CD9C5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セルの余白と間隔</a:t>
            </a:r>
          </a:p>
        </p:txBody>
      </p:sp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6FCDB359-FB70-4EE5-BCC4-C3B3CAA5E9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40532"/>
            <a:ext cx="8229600" cy="4250061"/>
          </a:xfrm>
          <a:prstGeom prst="rect">
            <a:avLst/>
          </a:prstGeom>
        </p:spPr>
      </p:pic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9A826AA2-AB6A-4C50-8E1C-4FBE1E16EB62}"/>
              </a:ext>
            </a:extLst>
          </p:cNvPr>
          <p:cNvCxnSpPr>
            <a:cxnSpLocks/>
          </p:cNvCxnSpPr>
          <p:nvPr/>
        </p:nvCxnSpPr>
        <p:spPr>
          <a:xfrm>
            <a:off x="1187624" y="2060848"/>
            <a:ext cx="0" cy="216024"/>
          </a:xfrm>
          <a:prstGeom prst="straightConnector1">
            <a:avLst/>
          </a:prstGeom>
          <a:ln w="28575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2C90A484-6096-4C93-BEFF-D483D9C8E331}"/>
              </a:ext>
            </a:extLst>
          </p:cNvPr>
          <p:cNvCxnSpPr>
            <a:cxnSpLocks/>
          </p:cNvCxnSpPr>
          <p:nvPr/>
        </p:nvCxnSpPr>
        <p:spPr>
          <a:xfrm>
            <a:off x="1187624" y="2564904"/>
            <a:ext cx="0" cy="216024"/>
          </a:xfrm>
          <a:prstGeom prst="straightConnector1">
            <a:avLst/>
          </a:prstGeom>
          <a:ln w="28575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DF76FB04-1579-43CA-BDE6-414B1E332A47}"/>
              </a:ext>
            </a:extLst>
          </p:cNvPr>
          <p:cNvCxnSpPr>
            <a:cxnSpLocks/>
          </p:cNvCxnSpPr>
          <p:nvPr/>
        </p:nvCxnSpPr>
        <p:spPr>
          <a:xfrm rot="5400000">
            <a:off x="935596" y="2312876"/>
            <a:ext cx="0" cy="216024"/>
          </a:xfrm>
          <a:prstGeom prst="straightConnector1">
            <a:avLst/>
          </a:prstGeom>
          <a:ln w="28575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F1EEAB0-9D5B-4017-8F6B-065320CDD570}"/>
              </a:ext>
            </a:extLst>
          </p:cNvPr>
          <p:cNvSpPr txBox="1"/>
          <p:nvPr/>
        </p:nvSpPr>
        <p:spPr>
          <a:xfrm>
            <a:off x="736218" y="1458619"/>
            <a:ext cx="902811" cy="52322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</a:rPr>
              <a:t>余白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B300CF41-4686-47BC-803E-AB3FDF82AE99}"/>
              </a:ext>
            </a:extLst>
          </p:cNvPr>
          <p:cNvCxnSpPr>
            <a:cxnSpLocks/>
          </p:cNvCxnSpPr>
          <p:nvPr/>
        </p:nvCxnSpPr>
        <p:spPr>
          <a:xfrm flipH="1">
            <a:off x="4427984" y="2420888"/>
            <a:ext cx="288032" cy="0"/>
          </a:xfrm>
          <a:prstGeom prst="straightConnector1">
            <a:avLst/>
          </a:prstGeom>
          <a:ln w="28575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C5F0207-BDB4-4ABE-B850-5E84703AA786}"/>
              </a:ext>
            </a:extLst>
          </p:cNvPr>
          <p:cNvSpPr txBox="1"/>
          <p:nvPr/>
        </p:nvSpPr>
        <p:spPr>
          <a:xfrm>
            <a:off x="4120594" y="1753652"/>
            <a:ext cx="902811" cy="523220"/>
          </a:xfrm>
          <a:prstGeom prst="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solidFill>
                  <a:schemeClr val="bg1"/>
                </a:solidFill>
              </a:rPr>
              <a:t>間隔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484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29CE1B-C4ED-4994-BE2B-FD2781A0C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/>
              <a:t>表の一部の</a:t>
            </a:r>
            <a:r>
              <a:rPr lang="ja-JP" altLang="en-US" sz="4000" dirty="0"/>
              <a:t>セルの余白の設定</a:t>
            </a:r>
            <a:endParaRPr kumimoji="1" lang="ja-JP" altLang="en-US" sz="40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AE823D-00BF-4EDE-AA3D-95F7C9751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52735"/>
          </a:xfrm>
        </p:spPr>
        <p:txBody>
          <a:bodyPr/>
          <a:lstStyle/>
          <a:p>
            <a:r>
              <a:rPr kumimoji="1" lang="ja-JP" altLang="en-US" dirty="0"/>
              <a:t>対象の範囲を選択</a:t>
            </a:r>
            <a:endParaRPr kumimoji="1" lang="en-US" altLang="ja-JP" dirty="0"/>
          </a:p>
          <a:p>
            <a:r>
              <a:rPr lang="ja-JP" altLang="en-US" dirty="0"/>
              <a:t>レイアウトタブの「プロパティ」をクリック</a:t>
            </a:r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E4AD811-3E3E-4D6D-8E3E-15B0707EA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808" y="2924944"/>
            <a:ext cx="2733278" cy="2650950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8290ADF-F37C-4D3A-B5F1-552F079E09B5}"/>
              </a:ext>
            </a:extLst>
          </p:cNvPr>
          <p:cNvSpPr/>
          <p:nvPr/>
        </p:nvSpPr>
        <p:spPr>
          <a:xfrm>
            <a:off x="2915816" y="4725143"/>
            <a:ext cx="1296144" cy="532655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294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00B5660F-E0F0-4C5C-9B53-61774692D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743" y="3284984"/>
            <a:ext cx="2781332" cy="3146808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029CE1B-C4ED-4994-BE2B-FD2781A0C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/>
              <a:t>表の一部の</a:t>
            </a:r>
            <a:r>
              <a:rPr lang="ja-JP" altLang="en-US" sz="4000" dirty="0"/>
              <a:t>セルの余白の設定</a:t>
            </a:r>
            <a:endParaRPr kumimoji="1" lang="ja-JP" altLang="en-US" sz="40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AE823D-00BF-4EDE-AA3D-95F7C9751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252735"/>
          </a:xfrm>
        </p:spPr>
        <p:txBody>
          <a:bodyPr/>
          <a:lstStyle/>
          <a:p>
            <a:r>
              <a:rPr lang="ja-JP" altLang="en-US" sz="3100" dirty="0"/>
              <a:t>「表のプロパティ」画面で「オプション」をクリック</a:t>
            </a:r>
            <a:endParaRPr kumimoji="1" lang="en-US" altLang="ja-JP" sz="3100" dirty="0"/>
          </a:p>
          <a:p>
            <a:r>
              <a:rPr kumimoji="1" lang="ja-JP" altLang="en-US" sz="3100" dirty="0"/>
              <a:t>余白と間隔を設定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8290ADF-F37C-4D3A-B5F1-552F079E09B5}"/>
              </a:ext>
            </a:extLst>
          </p:cNvPr>
          <p:cNvSpPr/>
          <p:nvPr/>
        </p:nvSpPr>
        <p:spPr>
          <a:xfrm>
            <a:off x="3347864" y="5877272"/>
            <a:ext cx="770211" cy="288032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D74EE02-977E-4DB2-AAC6-EAB7A43FBB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6016" y="3284984"/>
            <a:ext cx="2724150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932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A48F39-63B8-4E66-9C64-45D7081B2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/>
              <a:t>表全体のセルの余白と間隔の設定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47536E-F756-44DF-9B4F-E3BDB5363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kumimoji="1" lang="ja-JP" altLang="en-US" dirty="0"/>
              <a:t>表を選択</a:t>
            </a:r>
            <a:endParaRPr kumimoji="1" lang="en-US" altLang="ja-JP" dirty="0"/>
          </a:p>
          <a:p>
            <a:r>
              <a:rPr lang="ja-JP" altLang="en-US" dirty="0"/>
              <a:t>レイアウトタブの「セルの配置」をクリック</a:t>
            </a:r>
            <a:endParaRPr lang="en-US" altLang="ja-JP" dirty="0"/>
          </a:p>
          <a:p>
            <a:r>
              <a:rPr kumimoji="1" lang="ja-JP" altLang="en-US" dirty="0"/>
              <a:t>余白と間隔を設定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BFBC9F2-E1D6-4C5E-A71C-4E398C66FB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80" y="3439271"/>
            <a:ext cx="2514600" cy="1543050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51536D9D-D1E7-44B5-8E9D-4887E4CA4F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4312" y="3439271"/>
            <a:ext cx="3233886" cy="3098198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F67D82C-C3B0-4C84-BBFA-B9D7B9E5C759}"/>
              </a:ext>
            </a:extLst>
          </p:cNvPr>
          <p:cNvSpPr/>
          <p:nvPr/>
        </p:nvSpPr>
        <p:spPr>
          <a:xfrm>
            <a:off x="1979712" y="3717032"/>
            <a:ext cx="648072" cy="360040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527112D-7FAA-4DD2-A15D-F14BD009214E}"/>
              </a:ext>
            </a:extLst>
          </p:cNvPr>
          <p:cNvSpPr/>
          <p:nvPr/>
        </p:nvSpPr>
        <p:spPr>
          <a:xfrm>
            <a:off x="3414556" y="4005064"/>
            <a:ext cx="576064" cy="792088"/>
          </a:xfrm>
          <a:prstGeom prst="rect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2889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5243AC-6817-418C-B1DA-3C4104F0E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練習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2ADE38-809B-4EFF-AC70-CF7B44F56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Lesson37</a:t>
            </a:r>
            <a:r>
              <a:rPr kumimoji="1" lang="ja-JP" altLang="en-US" dirty="0"/>
              <a:t>を開く</a:t>
            </a:r>
            <a:endParaRPr kumimoji="1" lang="en-US" altLang="ja-JP" dirty="0"/>
          </a:p>
          <a:p>
            <a:r>
              <a:rPr lang="en-US" altLang="ja-JP" dirty="0"/>
              <a:t>1</a:t>
            </a:r>
            <a:r>
              <a:rPr lang="ja-JP" altLang="en-US" dirty="0"/>
              <a:t>ページ目の表</a:t>
            </a:r>
            <a:endParaRPr lang="en-US" altLang="ja-JP" dirty="0"/>
          </a:p>
          <a:p>
            <a:pPr lvl="1"/>
            <a:r>
              <a:rPr lang="ja-JP" altLang="en-US" dirty="0"/>
              <a:t>左の余白：</a:t>
            </a:r>
            <a:r>
              <a:rPr lang="en-US" altLang="ja-JP" dirty="0"/>
              <a:t>5mm</a:t>
            </a:r>
          </a:p>
          <a:p>
            <a:pPr lvl="1"/>
            <a:r>
              <a:rPr lang="ja-JP" altLang="en-US" dirty="0"/>
              <a:t>間隔：</a:t>
            </a:r>
            <a:r>
              <a:rPr lang="en-US" altLang="ja-JP" dirty="0"/>
              <a:t>0.5mm</a:t>
            </a:r>
          </a:p>
          <a:p>
            <a:r>
              <a:rPr lang="en-US" altLang="ja-JP" dirty="0"/>
              <a:t>3</a:t>
            </a:r>
            <a:r>
              <a:rPr lang="ja-JP" altLang="en-US" dirty="0"/>
              <a:t>ページ目の表のタイトル行以外</a:t>
            </a:r>
            <a:endParaRPr lang="en-US" altLang="ja-JP" dirty="0"/>
          </a:p>
          <a:p>
            <a:pPr lvl="1"/>
            <a:r>
              <a:rPr lang="ja-JP" altLang="en-US" dirty="0"/>
              <a:t>上下の余白：</a:t>
            </a:r>
            <a:r>
              <a:rPr lang="en-US" altLang="ja-JP" dirty="0"/>
              <a:t>1mm</a:t>
            </a:r>
          </a:p>
          <a:p>
            <a:pPr lvl="1"/>
            <a:r>
              <a:rPr lang="ja-JP" altLang="en-US" dirty="0"/>
              <a:t>左の余白：</a:t>
            </a:r>
            <a:r>
              <a:rPr lang="en-US" altLang="ja-JP" dirty="0"/>
              <a:t>3mm</a:t>
            </a:r>
          </a:p>
        </p:txBody>
      </p:sp>
    </p:spTree>
    <p:extLst>
      <p:ext uri="{BB962C8B-B14F-4D97-AF65-F5344CB8AC3E}">
        <p14:creationId xmlns:p14="http://schemas.microsoft.com/office/powerpoint/2010/main" val="4029321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C1EE0F-5C7E-4CBC-93A3-E0B14862F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セルの結合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1D4741-1B1A-4AA4-AE3B-AD38164C4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隣り合う複数のセルを</a:t>
            </a:r>
            <a:r>
              <a:rPr kumimoji="1" lang="en-US" altLang="ja-JP" dirty="0"/>
              <a:t>1</a:t>
            </a:r>
            <a:r>
              <a:rPr kumimoji="1" lang="ja-JP" altLang="en-US" dirty="0"/>
              <a:t>つのセルにする</a:t>
            </a:r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EE212EF6-A351-498B-BC29-A6EF39A188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178298"/>
              </p:ext>
            </p:extLst>
          </p:nvPr>
        </p:nvGraphicFramePr>
        <p:xfrm>
          <a:off x="1115616" y="2316480"/>
          <a:ext cx="7056785" cy="39938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1357">
                  <a:extLst>
                    <a:ext uri="{9D8B030D-6E8A-4147-A177-3AD203B41FA5}">
                      <a16:colId xmlns:a16="http://schemas.microsoft.com/office/drawing/2014/main" val="544920923"/>
                    </a:ext>
                  </a:extLst>
                </a:gridCol>
                <a:gridCol w="1411357">
                  <a:extLst>
                    <a:ext uri="{9D8B030D-6E8A-4147-A177-3AD203B41FA5}">
                      <a16:colId xmlns:a16="http://schemas.microsoft.com/office/drawing/2014/main" val="2175018569"/>
                    </a:ext>
                  </a:extLst>
                </a:gridCol>
                <a:gridCol w="1411357">
                  <a:extLst>
                    <a:ext uri="{9D8B030D-6E8A-4147-A177-3AD203B41FA5}">
                      <a16:colId xmlns:a16="http://schemas.microsoft.com/office/drawing/2014/main" val="331756395"/>
                    </a:ext>
                  </a:extLst>
                </a:gridCol>
                <a:gridCol w="1411357">
                  <a:extLst>
                    <a:ext uri="{9D8B030D-6E8A-4147-A177-3AD203B41FA5}">
                      <a16:colId xmlns:a16="http://schemas.microsoft.com/office/drawing/2014/main" val="606960162"/>
                    </a:ext>
                  </a:extLst>
                </a:gridCol>
                <a:gridCol w="1411357">
                  <a:extLst>
                    <a:ext uri="{9D8B030D-6E8A-4147-A177-3AD203B41FA5}">
                      <a16:colId xmlns:a16="http://schemas.microsoft.com/office/drawing/2014/main" val="1894474655"/>
                    </a:ext>
                  </a:extLst>
                </a:gridCol>
              </a:tblGrid>
              <a:tr h="6695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東日本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第</a:t>
                      </a:r>
                      <a:r>
                        <a:rPr kumimoji="1" lang="en-US" altLang="ja-JP" sz="2800" dirty="0"/>
                        <a:t>1</a:t>
                      </a:r>
                      <a:r>
                        <a:rPr kumimoji="1" lang="ja-JP" altLang="en-US" sz="2800" dirty="0"/>
                        <a:t>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東日本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第</a:t>
                      </a:r>
                      <a:r>
                        <a:rPr kumimoji="1" lang="en-US" altLang="ja-JP" sz="2800" dirty="0"/>
                        <a:t>1</a:t>
                      </a:r>
                      <a:r>
                        <a:rPr kumimoji="1" lang="ja-JP" altLang="en-US" sz="2800" dirty="0"/>
                        <a:t>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0337189"/>
                  </a:ext>
                </a:extLst>
              </a:tr>
              <a:tr h="669519"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第</a:t>
                      </a:r>
                      <a:r>
                        <a:rPr kumimoji="1" lang="en-US" altLang="ja-JP" sz="2800" dirty="0"/>
                        <a:t>2</a:t>
                      </a:r>
                      <a:r>
                        <a:rPr kumimoji="1" lang="ja-JP" altLang="en-US" sz="2800" dirty="0"/>
                        <a:t>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第</a:t>
                      </a:r>
                      <a:r>
                        <a:rPr kumimoji="1" lang="en-US" altLang="ja-JP" sz="2800" dirty="0"/>
                        <a:t>2</a:t>
                      </a:r>
                      <a:r>
                        <a:rPr kumimoji="1" lang="ja-JP" altLang="en-US" sz="2800" dirty="0"/>
                        <a:t>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465768"/>
                  </a:ext>
                </a:extLst>
              </a:tr>
              <a:tr h="646235"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第</a:t>
                      </a:r>
                      <a:r>
                        <a:rPr kumimoji="1" lang="en-US" altLang="ja-JP" sz="2800" dirty="0"/>
                        <a:t>3</a:t>
                      </a:r>
                      <a:r>
                        <a:rPr kumimoji="1" lang="ja-JP" altLang="en-US" sz="2800" dirty="0"/>
                        <a:t>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第</a:t>
                      </a:r>
                      <a:r>
                        <a:rPr kumimoji="1" lang="en-US" altLang="ja-JP" sz="2800" dirty="0"/>
                        <a:t>3</a:t>
                      </a:r>
                      <a:r>
                        <a:rPr kumimoji="1" lang="ja-JP" altLang="en-US" sz="2800" dirty="0"/>
                        <a:t>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4293843"/>
                  </a:ext>
                </a:extLst>
              </a:tr>
              <a:tr h="66951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西日本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第</a:t>
                      </a:r>
                      <a:r>
                        <a:rPr kumimoji="1" lang="en-US" altLang="ja-JP" sz="2800" dirty="0"/>
                        <a:t>1</a:t>
                      </a:r>
                      <a:r>
                        <a:rPr kumimoji="1" lang="ja-JP" altLang="en-US" sz="2800" dirty="0"/>
                        <a:t>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西日本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第</a:t>
                      </a:r>
                      <a:r>
                        <a:rPr kumimoji="1" lang="en-US" altLang="ja-JP" sz="2800" dirty="0"/>
                        <a:t>1</a:t>
                      </a:r>
                      <a:r>
                        <a:rPr kumimoji="1" lang="ja-JP" altLang="en-US" sz="2800" dirty="0"/>
                        <a:t>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198028"/>
                  </a:ext>
                </a:extLst>
              </a:tr>
              <a:tr h="669519"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第</a:t>
                      </a:r>
                      <a:r>
                        <a:rPr kumimoji="1" lang="en-US" altLang="ja-JP" sz="2800" dirty="0"/>
                        <a:t>2</a:t>
                      </a:r>
                      <a:r>
                        <a:rPr kumimoji="1" lang="ja-JP" altLang="en-US" sz="2800" dirty="0"/>
                        <a:t>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第</a:t>
                      </a:r>
                      <a:r>
                        <a:rPr kumimoji="1" lang="en-US" altLang="ja-JP" sz="2800" dirty="0"/>
                        <a:t>2</a:t>
                      </a:r>
                      <a:r>
                        <a:rPr kumimoji="1" lang="ja-JP" altLang="en-US" sz="2800" dirty="0"/>
                        <a:t>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3144066"/>
                  </a:ext>
                </a:extLst>
              </a:tr>
              <a:tr h="669519">
                <a:tc>
                  <a:txBody>
                    <a:bodyPr/>
                    <a:lstStyle/>
                    <a:p>
                      <a:pPr algn="ctr"/>
                      <a:endParaRPr kumimoji="1" lang="ja-JP" altLang="en-US" sz="2800"/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第</a:t>
                      </a:r>
                      <a:r>
                        <a:rPr kumimoji="1" lang="en-US" altLang="ja-JP" sz="2800" dirty="0"/>
                        <a:t>3</a:t>
                      </a:r>
                      <a:r>
                        <a:rPr kumimoji="1" lang="ja-JP" altLang="en-US" sz="2800" dirty="0"/>
                        <a:t>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2800" dirty="0"/>
                    </a:p>
                  </a:txBody>
                  <a:tcPr anchor="ctr">
                    <a:lnL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/>
                        <a:t>第</a:t>
                      </a:r>
                      <a:r>
                        <a:rPr kumimoji="1" lang="en-US" altLang="ja-JP" sz="2800" dirty="0"/>
                        <a:t>3</a:t>
                      </a:r>
                      <a:r>
                        <a:rPr kumimoji="1" lang="ja-JP" altLang="en-US" sz="2800" dirty="0"/>
                        <a:t>位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9513257"/>
                  </a:ext>
                </a:extLst>
              </a:tr>
            </a:tbl>
          </a:graphicData>
        </a:graphic>
      </p:graphicFrame>
      <p:sp>
        <p:nvSpPr>
          <p:cNvPr id="7" name="矢印: 右 6">
            <a:extLst>
              <a:ext uri="{FF2B5EF4-FFF2-40B4-BE49-F238E27FC236}">
                <a16:creationId xmlns:a16="http://schemas.microsoft.com/office/drawing/2014/main" id="{1D66008C-9D23-4060-AB27-403BB76F68BE}"/>
              </a:ext>
            </a:extLst>
          </p:cNvPr>
          <p:cNvSpPr/>
          <p:nvPr/>
        </p:nvSpPr>
        <p:spPr>
          <a:xfrm>
            <a:off x="4139952" y="3789040"/>
            <a:ext cx="1080120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353455"/>
      </p:ext>
    </p:extLst>
  </p:cSld>
  <p:clrMapOvr>
    <a:masterClrMapping/>
  </p:clrMapOvr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8196</TotalTime>
  <Words>569</Words>
  <Application>Microsoft Office PowerPoint</Application>
  <PresentationFormat>画面に合わせる (4:3)</PresentationFormat>
  <Paragraphs>94</Paragraphs>
  <Slides>20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Beam</vt:lpstr>
      <vt:lpstr>情報処理演習(MOS)</vt:lpstr>
      <vt:lpstr>今日の内容</vt:lpstr>
      <vt:lpstr>セルの余白と間隔</vt:lpstr>
      <vt:lpstr>セルの余白と間隔</vt:lpstr>
      <vt:lpstr>表の一部のセルの余白の設定</vt:lpstr>
      <vt:lpstr>表の一部のセルの余白の設定</vt:lpstr>
      <vt:lpstr>表全体のセルの余白と間隔の設定</vt:lpstr>
      <vt:lpstr>練習</vt:lpstr>
      <vt:lpstr>セルの結合</vt:lpstr>
      <vt:lpstr>セルの結合</vt:lpstr>
      <vt:lpstr>セルの分割</vt:lpstr>
      <vt:lpstr>練習</vt:lpstr>
      <vt:lpstr>表のサイズと配置の設定</vt:lpstr>
      <vt:lpstr>行の高さ／列の幅の設定</vt:lpstr>
      <vt:lpstr>表全体のサイズ変更</vt:lpstr>
      <vt:lpstr>練習</vt:lpstr>
      <vt:lpstr>練習</vt:lpstr>
      <vt:lpstr>タイトル行の繰り返し</vt:lpstr>
      <vt:lpstr>練習</vt:lpstr>
      <vt:lpstr>練習</vt:lpstr>
    </vt:vector>
  </TitlesOfParts>
  <Company>Personal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情報処理</dc:title>
  <dc:creator>FUJIMOTO</dc:creator>
  <cp:lastModifiedBy>fujimoto-sk</cp:lastModifiedBy>
  <cp:revision>587</cp:revision>
  <dcterms:created xsi:type="dcterms:W3CDTF">2012-04-09T05:19:53Z</dcterms:created>
  <dcterms:modified xsi:type="dcterms:W3CDTF">2026-05-07T04:25:10Z</dcterms:modified>
</cp:coreProperties>
</file>