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2"/>
  </p:notesMasterIdLst>
  <p:sldIdLst>
    <p:sldId id="256" r:id="rId2"/>
    <p:sldId id="257" r:id="rId3"/>
    <p:sldId id="333" r:id="rId4"/>
    <p:sldId id="258" r:id="rId5"/>
    <p:sldId id="331" r:id="rId6"/>
    <p:sldId id="332" r:id="rId7"/>
    <p:sldId id="425" r:id="rId8"/>
    <p:sldId id="426" r:id="rId9"/>
    <p:sldId id="334" r:id="rId10"/>
    <p:sldId id="335" r:id="rId11"/>
    <p:sldId id="336" r:id="rId12"/>
    <p:sldId id="417" r:id="rId13"/>
    <p:sldId id="337" r:id="rId14"/>
    <p:sldId id="428" r:id="rId15"/>
    <p:sldId id="322" r:id="rId16"/>
    <p:sldId id="347" r:id="rId17"/>
    <p:sldId id="422" r:id="rId18"/>
    <p:sldId id="427" r:id="rId19"/>
    <p:sldId id="423" r:id="rId20"/>
    <p:sldId id="430" r:id="rId21"/>
    <p:sldId id="424" r:id="rId22"/>
    <p:sldId id="341" r:id="rId23"/>
    <p:sldId id="340" r:id="rId24"/>
    <p:sldId id="342" r:id="rId25"/>
    <p:sldId id="343" r:id="rId26"/>
    <p:sldId id="344" r:id="rId27"/>
    <p:sldId id="345" r:id="rId28"/>
    <p:sldId id="346" r:id="rId29"/>
    <p:sldId id="418" r:id="rId30"/>
    <p:sldId id="367" r:id="rId31"/>
    <p:sldId id="368" r:id="rId32"/>
    <p:sldId id="407" r:id="rId33"/>
    <p:sldId id="408" r:id="rId34"/>
    <p:sldId id="419" r:id="rId35"/>
    <p:sldId id="420" r:id="rId36"/>
    <p:sldId id="421" r:id="rId37"/>
    <p:sldId id="429" r:id="rId38"/>
    <p:sldId id="409" r:id="rId39"/>
    <p:sldId id="410" r:id="rId40"/>
    <p:sldId id="411" r:id="rId41"/>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4660"/>
  </p:normalViewPr>
  <p:slideViewPr>
    <p:cSldViewPr>
      <p:cViewPr varScale="1">
        <p:scale>
          <a:sx n="109" d="100"/>
          <a:sy n="109" d="100"/>
        </p:scale>
        <p:origin x="165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16B5AD0B-537D-4E4B-9412-C5C6F1B9D902}" type="datetimeFigureOut">
              <a:rPr kumimoji="1" lang="ja-JP" altLang="en-US" smtClean="0"/>
              <a:t>2026/4/7</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61D4B8CB-16B2-4226-9B48-562E764754AD}" type="slidenum">
              <a:rPr kumimoji="1" lang="ja-JP" altLang="en-US" smtClean="0"/>
              <a:t>‹#›</a:t>
            </a:fld>
            <a:endParaRPr kumimoji="1" lang="ja-JP" altLang="en-US"/>
          </a:p>
        </p:txBody>
      </p:sp>
    </p:spTree>
    <p:extLst>
      <p:ext uri="{BB962C8B-B14F-4D97-AF65-F5344CB8AC3E}">
        <p14:creationId xmlns:p14="http://schemas.microsoft.com/office/powerpoint/2010/main" val="7869869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235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70B1550-BEF7-4447-8629-D216A5ACFBC0}" type="slidenum">
              <a:rPr lang="ja-JP" altLang="en-US"/>
              <a:pPr/>
              <a:t>15</a:t>
            </a:fld>
            <a:endParaRPr lang="ja-JP" altLang="en-US"/>
          </a:p>
        </p:txBody>
      </p:sp>
    </p:spTree>
    <p:extLst>
      <p:ext uri="{BB962C8B-B14F-4D97-AF65-F5344CB8AC3E}">
        <p14:creationId xmlns:p14="http://schemas.microsoft.com/office/powerpoint/2010/main" val="295359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849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6B73E16-7F76-4041-A373-C4E7408CF8CD}" type="slidenum">
              <a:rPr lang="ja-JP" altLang="en-US"/>
              <a:pPr/>
              <a:t>38</a:t>
            </a:fld>
            <a:endParaRPr lang="ja-JP" altLang="en-US"/>
          </a:p>
        </p:txBody>
      </p:sp>
    </p:spTree>
    <p:extLst>
      <p:ext uri="{BB962C8B-B14F-4D97-AF65-F5344CB8AC3E}">
        <p14:creationId xmlns:p14="http://schemas.microsoft.com/office/powerpoint/2010/main" val="1407275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ja-JP" altLang="en-US" dirty="0"/>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ja-JP" altLang="en-US" dirty="0"/>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ja-JP" altLang="en-US" dirty="0"/>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ja-JP" altLang="en-US" dirty="0"/>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ja-JP" altLang="en-US" dirty="0"/>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ja-JP" altLang="en-US" dirty="0"/>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ja-JP" altLang="en-US" dirty="0"/>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ja-JP" altLang="en-US" dirty="0"/>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ja-JP" altLang="en-US" dirty="0"/>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ja-JP" altLang="en-US" dirty="0"/>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ja-JP" altLang="en-US" dirty="0"/>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ja-JP" altLang="en-US" dirty="0"/>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ja-JP" altLang="en-US" dirty="0"/>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ja-JP" altLang="en-US" dirty="0"/>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ja-JP" altLang="en-US" dirty="0"/>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ja-JP" altLang="en-US"/>
              <a:t>マスタ タイトルの書式設定</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pPr>
              <a:defRPr/>
            </a:pPr>
            <a:fld id="{42DCF588-4399-4C51-BA8F-A5403D1AB79B}" type="slidenum">
              <a:rPr lang="en-US" altLang="ja-JP"/>
              <a:pPr>
                <a:defRPr/>
              </a:pPr>
              <a:t>‹#›</a:t>
            </a:fld>
            <a:endParaRPr lang="en-US" altLang="ja-JP"/>
          </a:p>
        </p:txBody>
      </p:sp>
    </p:spTree>
    <p:extLst>
      <p:ext uri="{BB962C8B-B14F-4D97-AF65-F5344CB8AC3E}">
        <p14:creationId xmlns:p14="http://schemas.microsoft.com/office/powerpoint/2010/main" val="425135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F41AEEE1-9340-4424-A826-D3189A5173E5}" type="slidenum">
              <a:rPr lang="en-US" altLang="ja-JP"/>
              <a:pPr>
                <a:defRPr/>
              </a:pPr>
              <a:t>‹#›</a:t>
            </a:fld>
            <a:endParaRPr lang="en-US" altLang="ja-JP"/>
          </a:p>
        </p:txBody>
      </p:sp>
    </p:spTree>
    <p:extLst>
      <p:ext uri="{BB962C8B-B14F-4D97-AF65-F5344CB8AC3E}">
        <p14:creationId xmlns:p14="http://schemas.microsoft.com/office/powerpoint/2010/main" val="846554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FEF0F24D-806F-4022-9157-3938B9D3C7EE}" type="slidenum">
              <a:rPr lang="en-US" altLang="ja-JP"/>
              <a:pPr>
                <a:defRPr/>
              </a:pPr>
              <a:t>‹#›</a:t>
            </a:fld>
            <a:endParaRPr lang="en-US" altLang="ja-JP"/>
          </a:p>
        </p:txBody>
      </p:sp>
    </p:spTree>
    <p:extLst>
      <p:ext uri="{BB962C8B-B14F-4D97-AF65-F5344CB8AC3E}">
        <p14:creationId xmlns:p14="http://schemas.microsoft.com/office/powerpoint/2010/main" val="296837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2FE664B-2A5E-4223-A6C7-80C3D5A1AF68}" type="slidenum">
              <a:rPr lang="en-US" altLang="ja-JP"/>
              <a:pPr>
                <a:defRPr/>
              </a:pPr>
              <a:t>‹#›</a:t>
            </a:fld>
            <a:endParaRPr lang="en-US" altLang="ja-JP"/>
          </a:p>
        </p:txBody>
      </p:sp>
    </p:spTree>
    <p:extLst>
      <p:ext uri="{BB962C8B-B14F-4D97-AF65-F5344CB8AC3E}">
        <p14:creationId xmlns:p14="http://schemas.microsoft.com/office/powerpoint/2010/main" val="168375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C9BE0C88-38E6-4688-8D1D-92D855727BB9}" type="slidenum">
              <a:rPr lang="en-US" altLang="ja-JP"/>
              <a:pPr>
                <a:defRPr/>
              </a:pPr>
              <a:t>‹#›</a:t>
            </a:fld>
            <a:endParaRPr lang="en-US" altLang="ja-JP"/>
          </a:p>
        </p:txBody>
      </p:sp>
    </p:spTree>
    <p:extLst>
      <p:ext uri="{BB962C8B-B14F-4D97-AF65-F5344CB8AC3E}">
        <p14:creationId xmlns:p14="http://schemas.microsoft.com/office/powerpoint/2010/main" val="311820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7418B44-F359-4AF9-9C3C-AFC1862E616D}" type="slidenum">
              <a:rPr lang="en-US" altLang="ja-JP"/>
              <a:pPr>
                <a:defRPr/>
              </a:pPr>
              <a:t>‹#›</a:t>
            </a:fld>
            <a:endParaRPr lang="en-US" altLang="ja-JP"/>
          </a:p>
        </p:txBody>
      </p:sp>
    </p:spTree>
    <p:extLst>
      <p:ext uri="{BB962C8B-B14F-4D97-AF65-F5344CB8AC3E}">
        <p14:creationId xmlns:p14="http://schemas.microsoft.com/office/powerpoint/2010/main" val="115167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5FF2A102-50A7-48DF-8B8A-9E9E9361D488}" type="slidenum">
              <a:rPr lang="en-US" altLang="ja-JP"/>
              <a:pPr>
                <a:defRPr/>
              </a:pPr>
              <a:t>‹#›</a:t>
            </a:fld>
            <a:endParaRPr lang="en-US" altLang="ja-JP"/>
          </a:p>
        </p:txBody>
      </p:sp>
    </p:spTree>
    <p:extLst>
      <p:ext uri="{BB962C8B-B14F-4D97-AF65-F5344CB8AC3E}">
        <p14:creationId xmlns:p14="http://schemas.microsoft.com/office/powerpoint/2010/main" val="174233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pPr>
              <a:defRPr/>
            </a:pPr>
            <a:fld id="{135ABDB5-1D74-4A3B-BF3D-143D2C5B45A3}" type="slidenum">
              <a:rPr lang="en-US" altLang="ja-JP"/>
              <a:pPr>
                <a:defRPr/>
              </a:pPr>
              <a:t>‹#›</a:t>
            </a:fld>
            <a:endParaRPr lang="en-US" altLang="ja-JP"/>
          </a:p>
        </p:txBody>
      </p:sp>
    </p:spTree>
    <p:extLst>
      <p:ext uri="{BB962C8B-B14F-4D97-AF65-F5344CB8AC3E}">
        <p14:creationId xmlns:p14="http://schemas.microsoft.com/office/powerpoint/2010/main" val="3151535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CBCB9303-8FBF-4E99-A553-B72AAFFF3AC6}" type="slidenum">
              <a:rPr lang="en-US" altLang="ja-JP"/>
              <a:pPr>
                <a:defRPr/>
              </a:pPr>
              <a:t>‹#›</a:t>
            </a:fld>
            <a:endParaRPr lang="en-US" altLang="ja-JP"/>
          </a:p>
        </p:txBody>
      </p:sp>
    </p:spTree>
    <p:extLst>
      <p:ext uri="{BB962C8B-B14F-4D97-AF65-F5344CB8AC3E}">
        <p14:creationId xmlns:p14="http://schemas.microsoft.com/office/powerpoint/2010/main" val="389940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pPr>
              <a:defRPr/>
            </a:pPr>
            <a:fld id="{C062C38E-34C5-430C-8F49-9DE4236E8DE7}" type="slidenum">
              <a:rPr lang="en-US" altLang="ja-JP"/>
              <a:pPr>
                <a:defRPr/>
              </a:pPr>
              <a:t>‹#›</a:t>
            </a:fld>
            <a:endParaRPr lang="en-US" altLang="ja-JP"/>
          </a:p>
        </p:txBody>
      </p:sp>
    </p:spTree>
    <p:extLst>
      <p:ext uri="{BB962C8B-B14F-4D97-AF65-F5344CB8AC3E}">
        <p14:creationId xmlns:p14="http://schemas.microsoft.com/office/powerpoint/2010/main" val="319997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FA4DB5A0-9D96-4303-83BE-7FCF09DFE5CF}" type="slidenum">
              <a:rPr lang="en-US" altLang="ja-JP"/>
              <a:pPr>
                <a:defRPr/>
              </a:pPr>
              <a:t>‹#›</a:t>
            </a:fld>
            <a:endParaRPr lang="en-US" altLang="ja-JP"/>
          </a:p>
        </p:txBody>
      </p:sp>
    </p:spTree>
    <p:extLst>
      <p:ext uri="{BB962C8B-B14F-4D97-AF65-F5344CB8AC3E}">
        <p14:creationId xmlns:p14="http://schemas.microsoft.com/office/powerpoint/2010/main" val="345880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3D5AFE15-BD25-4E90-A07F-53A9E62C750D}" type="slidenum">
              <a:rPr lang="en-US" altLang="ja-JP"/>
              <a:pPr>
                <a:defRPr/>
              </a:pPr>
              <a:t>‹#›</a:t>
            </a:fld>
            <a:endParaRPr lang="en-US" altLang="ja-JP"/>
          </a:p>
        </p:txBody>
      </p:sp>
    </p:spTree>
    <p:extLst>
      <p:ext uri="{BB962C8B-B14F-4D97-AF65-F5344CB8AC3E}">
        <p14:creationId xmlns:p14="http://schemas.microsoft.com/office/powerpoint/2010/main" val="3810894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ja-JP" altLang="en-US" dirty="0"/>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ja-JP" altLang="en-US" dirty="0"/>
            </a:p>
          </p:txBody>
        </p:sp>
        <p:sp>
          <p:nvSpPr>
            <p:cNvPr id="1035"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ja-JP" altLang="en-US" dirty="0"/>
            </a:p>
          </p:txBody>
        </p:sp>
        <p:sp>
          <p:nvSpPr>
            <p:cNvPr id="1037"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38"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ja-JP" altLang="en-US" dirty="0"/>
            </a:p>
          </p:txBody>
        </p:sp>
        <p:sp>
          <p:nvSpPr>
            <p:cNvPr id="1040"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ja-JP" altLang="en-US" dirty="0"/>
            </a:p>
          </p:txBody>
        </p:sp>
        <p:sp>
          <p:nvSpPr>
            <p:cNvPr id="1042"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1044"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ja-JP" altLang="en-US" dirty="0"/>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ja-JP" altLang="en-US" dirty="0"/>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ja-JP" altLang="en-US" dirty="0"/>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ja-JP" altLang="en-US" dirty="0"/>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ja-JP" altLang="en-US" dirty="0"/>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ja-JP" altLang="en-US" dirty="0"/>
            </a:p>
          </p:txBody>
        </p:sp>
        <p:sp>
          <p:nvSpPr>
            <p:cNvPr id="1057"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ja-JP" altLang="en-US" dirty="0"/>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ja-JP" altLang="en-US" dirty="0"/>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ja-JP" altLang="en-US" dirty="0"/>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ja-JP" altLang="en-US" dirty="0"/>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ja-JP" altLang="en-US" dirty="0"/>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effectLst>
                  <a:outerShdw blurRad="38100" dist="38100" dir="2700000" algn="tl">
                    <a:srgbClr val="000000"/>
                  </a:outerShdw>
                </a:effectLst>
                <a:latin typeface="Arial" pitchFamily="34" charset="0"/>
                <a:ea typeface="ＭＳ Ｐゴシック" pitchFamily="50" charset="-128"/>
              </a:defRPr>
            </a:lvl1pPr>
          </a:lstStyle>
          <a:p>
            <a:pPr>
              <a:defRPr/>
            </a:pPr>
            <a:endParaRPr lang="en-US" altLang="ja-JP"/>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effectLst>
                  <a:outerShdw blurRad="38100" dist="38100" dir="2700000" algn="tl">
                    <a:srgbClr val="000000"/>
                  </a:outerShdw>
                </a:effectLst>
                <a:latin typeface="Arial" pitchFamily="34" charset="0"/>
                <a:ea typeface="ＭＳ Ｐゴシック" pitchFamily="50" charset="-128"/>
              </a:defRPr>
            </a:lvl1pPr>
          </a:lstStyle>
          <a:p>
            <a:pPr>
              <a:defRPr/>
            </a:pPr>
            <a:endParaRPr lang="en-US" altLang="ja-JP"/>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effectLst>
                  <a:outerShdw blurRad="38100" dist="38100" dir="2700000" algn="tl">
                    <a:srgbClr val="000000"/>
                  </a:outerShdw>
                </a:effectLst>
              </a:defRPr>
            </a:lvl1pPr>
          </a:lstStyle>
          <a:p>
            <a:pPr>
              <a:defRPr/>
            </a:pPr>
            <a:fld id="{A9B19A5F-5006-4EDC-BE48-466978722FA7}"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3879"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ja-JP" altLang="en-US" dirty="0"/>
              <a:t>情報処理演習</a:t>
            </a:r>
            <a:r>
              <a:rPr lang="en-US" altLang="ja-JP" dirty="0"/>
              <a:t>(MOS)</a:t>
            </a:r>
            <a:endParaRPr lang="ja-JP" altLang="en-US" dirty="0"/>
          </a:p>
        </p:txBody>
      </p:sp>
      <p:sp>
        <p:nvSpPr>
          <p:cNvPr id="2051" name="Rectangle 3"/>
          <p:cNvSpPr>
            <a:spLocks noGrp="1" noChangeArrowheads="1"/>
          </p:cNvSpPr>
          <p:nvPr>
            <p:ph type="subTitle" idx="1"/>
          </p:nvPr>
        </p:nvSpPr>
        <p:spPr/>
        <p:txBody>
          <a:bodyPr/>
          <a:lstStyle/>
          <a:p>
            <a:pPr eaLnBrk="1" hangingPunct="1">
              <a:defRPr/>
            </a:pPr>
            <a:r>
              <a:rPr lang="ja-JP" altLang="en-US" dirty="0"/>
              <a:t>第</a:t>
            </a:r>
            <a:r>
              <a:rPr lang="en-US" altLang="ja-JP" dirty="0"/>
              <a:t>1</a:t>
            </a:r>
            <a:r>
              <a:rPr lang="ja-JP" altLang="en-US" dirty="0"/>
              <a:t>回</a:t>
            </a:r>
            <a:endParaRPr lang="en-US" altLang="ja-JP" dirty="0"/>
          </a:p>
          <a:p>
            <a:pPr eaLnBrk="1" hangingPunct="1">
              <a:defRPr/>
            </a:pPr>
            <a:r>
              <a:rPr lang="ja-JP" altLang="en-US" dirty="0"/>
              <a:t>オリエンテーション</a:t>
            </a:r>
            <a:endParaRPr lang="en-US" altLang="ja-JP"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The image shows a colorful, mouth-watering burger with lettuce, tomato, and a perfectly melted egg, displayed on a wooden table with a warm, inviting background.&#10;&#10;AI 生成コンテンツは誤りを含む可能性があります。">
            <a:extLst>
              <a:ext uri="{FF2B5EF4-FFF2-40B4-BE49-F238E27FC236}">
                <a16:creationId xmlns:a16="http://schemas.microsoft.com/office/drawing/2014/main" id="{928281C5-AEAB-2688-181F-B30D6CDA1F18}"/>
              </a:ext>
            </a:extLst>
          </p:cNvPr>
          <p:cNvPicPr>
            <a:picLocks noChangeAspect="1"/>
          </p:cNvPicPr>
          <p:nvPr/>
        </p:nvPicPr>
        <p:blipFill>
          <a:blip r:embed="rId2"/>
          <a:stretch>
            <a:fillRect/>
          </a:stretch>
        </p:blipFill>
        <p:spPr>
          <a:xfrm>
            <a:off x="457199" y="1695318"/>
            <a:ext cx="8251659" cy="4253961"/>
          </a:xfrm>
          <a:prstGeom prst="rect">
            <a:avLst/>
          </a:prstGeom>
        </p:spPr>
      </p:pic>
      <p:sp>
        <p:nvSpPr>
          <p:cNvPr id="4" name="タイトル 3">
            <a:extLst>
              <a:ext uri="{FF2B5EF4-FFF2-40B4-BE49-F238E27FC236}">
                <a16:creationId xmlns:a16="http://schemas.microsoft.com/office/drawing/2014/main" id="{3E06CE40-2D04-4C60-BF9D-D712E7965D98}"/>
              </a:ext>
            </a:extLst>
          </p:cNvPr>
          <p:cNvSpPr>
            <a:spLocks noGrp="1"/>
          </p:cNvSpPr>
          <p:nvPr>
            <p:ph type="title"/>
          </p:nvPr>
        </p:nvSpPr>
        <p:spPr/>
        <p:txBody>
          <a:bodyPr/>
          <a:lstStyle/>
          <a:p>
            <a:r>
              <a:rPr kumimoji="1" lang="en-US" altLang="ja-JP" dirty="0"/>
              <a:t>MOS</a:t>
            </a:r>
            <a:r>
              <a:rPr kumimoji="1" lang="ja-JP" altLang="en-US" dirty="0"/>
              <a:t>と言えば？</a:t>
            </a:r>
          </a:p>
        </p:txBody>
      </p:sp>
      <p:sp>
        <p:nvSpPr>
          <p:cNvPr id="7" name="十字形 6">
            <a:extLst>
              <a:ext uri="{FF2B5EF4-FFF2-40B4-BE49-F238E27FC236}">
                <a16:creationId xmlns:a16="http://schemas.microsoft.com/office/drawing/2014/main" id="{8DE67DE4-DB12-4B7E-BF46-E47E810A725D}"/>
              </a:ext>
            </a:extLst>
          </p:cNvPr>
          <p:cNvSpPr/>
          <p:nvPr/>
        </p:nvSpPr>
        <p:spPr>
          <a:xfrm rot="2709250">
            <a:off x="2102443" y="1336647"/>
            <a:ext cx="5112568" cy="5112568"/>
          </a:xfrm>
          <a:prstGeom prst="plus">
            <a:avLst>
              <a:gd name="adj" fmla="val 373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9988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7990F-BEC8-4BC0-AEB6-CE040B1160FE}"/>
              </a:ext>
            </a:extLst>
          </p:cNvPr>
          <p:cNvSpPr>
            <a:spLocks noGrp="1"/>
          </p:cNvSpPr>
          <p:nvPr>
            <p:ph type="title"/>
          </p:nvPr>
        </p:nvSpPr>
        <p:spPr/>
        <p:txBody>
          <a:bodyPr/>
          <a:lstStyle/>
          <a:p>
            <a:r>
              <a:rPr kumimoji="1" lang="en-US" altLang="ja-JP" dirty="0"/>
              <a:t>MOS</a:t>
            </a:r>
            <a:r>
              <a:rPr kumimoji="1" lang="ja-JP" altLang="en-US" dirty="0"/>
              <a:t>の概要</a:t>
            </a:r>
          </a:p>
        </p:txBody>
      </p:sp>
      <p:sp>
        <p:nvSpPr>
          <p:cNvPr id="3" name="コンテンツ プレースホルダー 2">
            <a:extLst>
              <a:ext uri="{FF2B5EF4-FFF2-40B4-BE49-F238E27FC236}">
                <a16:creationId xmlns:a16="http://schemas.microsoft.com/office/drawing/2014/main" id="{E4244ABD-A235-4122-A78B-B79DD0D24084}"/>
              </a:ext>
            </a:extLst>
          </p:cNvPr>
          <p:cNvSpPr>
            <a:spLocks noGrp="1"/>
          </p:cNvSpPr>
          <p:nvPr>
            <p:ph idx="1"/>
          </p:nvPr>
        </p:nvSpPr>
        <p:spPr/>
        <p:txBody>
          <a:bodyPr/>
          <a:lstStyle/>
          <a:p>
            <a:r>
              <a:rPr kumimoji="1" lang="ja-JP" altLang="en-US" sz="3000" dirty="0"/>
              <a:t>「</a:t>
            </a:r>
            <a:r>
              <a:rPr kumimoji="1" lang="en-US" altLang="ja-JP" sz="3000" dirty="0"/>
              <a:t>Microsoft Office Specialist</a:t>
            </a:r>
            <a:r>
              <a:rPr kumimoji="1" lang="ja-JP" altLang="en-US" sz="3000" dirty="0"/>
              <a:t>」の略</a:t>
            </a:r>
            <a:endParaRPr kumimoji="1" lang="en-US" altLang="ja-JP" sz="3000" dirty="0"/>
          </a:p>
          <a:p>
            <a:r>
              <a:rPr lang="en-US" altLang="ja-JP" sz="3000" dirty="0"/>
              <a:t>Microsoft</a:t>
            </a:r>
            <a:r>
              <a:rPr lang="ja-JP" altLang="en-US" sz="3000" dirty="0"/>
              <a:t>のオフィスアプリケーション（</a:t>
            </a:r>
            <a:r>
              <a:rPr lang="en-US" altLang="ja-JP" sz="3000" dirty="0"/>
              <a:t>Word</a:t>
            </a:r>
            <a:r>
              <a:rPr lang="ja-JP" altLang="en-US" sz="3000" dirty="0"/>
              <a:t>や</a:t>
            </a:r>
            <a:r>
              <a:rPr lang="en-US" altLang="ja-JP" sz="3000" dirty="0"/>
              <a:t>Excel</a:t>
            </a:r>
            <a:r>
              <a:rPr lang="ja-JP" altLang="en-US" sz="3000" dirty="0"/>
              <a:t>など）の利用スキルを証明する資格</a:t>
            </a:r>
            <a:endParaRPr lang="en-US" altLang="ja-JP" sz="3000" dirty="0"/>
          </a:p>
          <a:p>
            <a:r>
              <a:rPr lang="ja-JP" altLang="en-US" sz="3000" dirty="0"/>
              <a:t>オフィスのソフトごと／バージョンごとの資格が存在</a:t>
            </a:r>
            <a:endParaRPr lang="en-US" altLang="ja-JP" sz="3000" dirty="0"/>
          </a:p>
          <a:p>
            <a:r>
              <a:rPr lang="ja-JP" altLang="en-US" sz="3000" dirty="0"/>
              <a:t>パソコン系資格の中でもっともポピュラー</a:t>
            </a:r>
            <a:r>
              <a:rPr lang="en-US" altLang="ja-JP" sz="3000" dirty="0"/>
              <a:t>(</a:t>
            </a:r>
            <a:r>
              <a:rPr lang="ja-JP" altLang="en-US" sz="3000" dirty="0"/>
              <a:t>延べ</a:t>
            </a:r>
            <a:r>
              <a:rPr lang="en-US" altLang="ja-JP" sz="3000" dirty="0"/>
              <a:t>520</a:t>
            </a:r>
            <a:r>
              <a:rPr lang="ja-JP" altLang="en-US" sz="3000" dirty="0"/>
              <a:t>万人以上が受験</a:t>
            </a:r>
            <a:r>
              <a:rPr lang="en-US" altLang="ja-JP" sz="3000" dirty="0"/>
              <a:t>)</a:t>
            </a:r>
          </a:p>
        </p:txBody>
      </p:sp>
    </p:spTree>
    <p:extLst>
      <p:ext uri="{BB962C8B-B14F-4D97-AF65-F5344CB8AC3E}">
        <p14:creationId xmlns:p14="http://schemas.microsoft.com/office/powerpoint/2010/main" val="4275605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60922F-5643-43D7-911A-0A4BC75E9B4E}"/>
              </a:ext>
            </a:extLst>
          </p:cNvPr>
          <p:cNvSpPr>
            <a:spLocks noGrp="1"/>
          </p:cNvSpPr>
          <p:nvPr>
            <p:ph type="title"/>
          </p:nvPr>
        </p:nvSpPr>
        <p:spPr/>
        <p:txBody>
          <a:bodyPr/>
          <a:lstStyle/>
          <a:p>
            <a:r>
              <a:rPr kumimoji="1" lang="ja-JP" altLang="en-US" dirty="0"/>
              <a:t>日本医師会認定医療秘書と</a:t>
            </a:r>
            <a:r>
              <a:rPr kumimoji="1" lang="en-US" altLang="ja-JP" dirty="0"/>
              <a:t>MOS</a:t>
            </a:r>
            <a:endParaRPr kumimoji="1" lang="ja-JP" altLang="en-US" dirty="0"/>
          </a:p>
        </p:txBody>
      </p:sp>
      <p:sp>
        <p:nvSpPr>
          <p:cNvPr id="3" name="コンテンツ プレースホルダー 2">
            <a:extLst>
              <a:ext uri="{FF2B5EF4-FFF2-40B4-BE49-F238E27FC236}">
                <a16:creationId xmlns:a16="http://schemas.microsoft.com/office/drawing/2014/main" id="{887FEFE1-BF6E-4840-A502-C5599439D063}"/>
              </a:ext>
            </a:extLst>
          </p:cNvPr>
          <p:cNvSpPr>
            <a:spLocks noGrp="1"/>
          </p:cNvSpPr>
          <p:nvPr>
            <p:ph idx="1"/>
          </p:nvPr>
        </p:nvSpPr>
        <p:spPr/>
        <p:txBody>
          <a:bodyPr/>
          <a:lstStyle/>
          <a:p>
            <a:r>
              <a:rPr kumimoji="1" lang="zh-TW" altLang="en-US" dirty="0"/>
              <a:t>日本医師会認定</a:t>
            </a:r>
            <a:r>
              <a:rPr kumimoji="1" lang="ja-JP" altLang="en-US" dirty="0"/>
              <a:t>医療</a:t>
            </a:r>
            <a:r>
              <a:rPr kumimoji="1" lang="zh-TW" altLang="en-US" dirty="0"/>
              <a:t>秘書</a:t>
            </a:r>
            <a:r>
              <a:rPr kumimoji="1" lang="ja-JP" altLang="en-US" dirty="0"/>
              <a:t>資格取得の条件</a:t>
            </a:r>
            <a:endParaRPr kumimoji="1" lang="en-US" altLang="ja-JP" dirty="0"/>
          </a:p>
          <a:p>
            <a:pPr lvl="1"/>
            <a:r>
              <a:rPr kumimoji="1" lang="ja-JP" altLang="en-US" dirty="0"/>
              <a:t>認定養成機関におけるカリキュラムを修了</a:t>
            </a:r>
            <a:endParaRPr kumimoji="1" lang="en-US" altLang="ja-JP" dirty="0"/>
          </a:p>
          <a:p>
            <a:pPr lvl="1"/>
            <a:r>
              <a:rPr lang="ja-JP" altLang="en-US" dirty="0"/>
              <a:t>日本医師会が実施する試験に合格</a:t>
            </a:r>
            <a:endParaRPr lang="en-US" altLang="ja-JP" dirty="0"/>
          </a:p>
          <a:p>
            <a:pPr lvl="1"/>
            <a:r>
              <a:rPr lang="ja-JP" altLang="en-US" dirty="0"/>
              <a:t>規定</a:t>
            </a:r>
            <a:r>
              <a:rPr kumimoji="1" lang="ja-JP" altLang="en-US" dirty="0"/>
              <a:t>の秘書技能科目取得（秘書関係の</a:t>
            </a:r>
            <a:r>
              <a:rPr kumimoji="1" lang="en-US" altLang="ja-JP" dirty="0"/>
              <a:t>4</a:t>
            </a:r>
            <a:r>
              <a:rPr kumimoji="1" lang="ja-JP" altLang="en-US" dirty="0"/>
              <a:t>分野から</a:t>
            </a:r>
            <a:r>
              <a:rPr kumimoji="1" lang="en-US" altLang="ja-JP" dirty="0"/>
              <a:t>3</a:t>
            </a:r>
            <a:r>
              <a:rPr kumimoji="1" lang="ja-JP" altLang="en-US" dirty="0"/>
              <a:t>つを選び各分野で</a:t>
            </a:r>
            <a:r>
              <a:rPr kumimoji="1" lang="en-US" altLang="ja-JP" dirty="0"/>
              <a:t>1</a:t>
            </a:r>
            <a:r>
              <a:rPr kumimoji="1" lang="ja-JP" altLang="en-US" dirty="0"/>
              <a:t>つずつ資格を取得）</a:t>
            </a:r>
            <a:endParaRPr kumimoji="1" lang="en-US" altLang="ja-JP" dirty="0"/>
          </a:p>
          <a:p>
            <a:r>
              <a:rPr lang="en-US" altLang="ja-JP" dirty="0"/>
              <a:t>MOS</a:t>
            </a:r>
            <a:r>
              <a:rPr lang="ja-JP" altLang="en-US" dirty="0"/>
              <a:t>は情報処理分野の資格の</a:t>
            </a:r>
            <a:r>
              <a:rPr lang="en-US" altLang="ja-JP" dirty="0"/>
              <a:t>1</a:t>
            </a:r>
            <a:r>
              <a:rPr lang="ja-JP" altLang="en-US" dirty="0"/>
              <a:t>つ</a:t>
            </a:r>
            <a:endParaRPr kumimoji="1" lang="ja-JP" altLang="en-US" dirty="0"/>
          </a:p>
        </p:txBody>
      </p:sp>
    </p:spTree>
    <p:extLst>
      <p:ext uri="{BB962C8B-B14F-4D97-AF65-F5344CB8AC3E}">
        <p14:creationId xmlns:p14="http://schemas.microsoft.com/office/powerpoint/2010/main" val="427310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309E54-963C-47CB-9FD6-93D08249C320}"/>
              </a:ext>
            </a:extLst>
          </p:cNvPr>
          <p:cNvSpPr>
            <a:spLocks noGrp="1"/>
          </p:cNvSpPr>
          <p:nvPr>
            <p:ph type="title"/>
          </p:nvPr>
        </p:nvSpPr>
        <p:spPr/>
        <p:txBody>
          <a:bodyPr/>
          <a:lstStyle/>
          <a:p>
            <a:r>
              <a:rPr kumimoji="1" lang="en-US" altLang="ja-JP" dirty="0"/>
              <a:t>MOS</a:t>
            </a:r>
            <a:r>
              <a:rPr kumimoji="1" lang="ja-JP" altLang="en-US" dirty="0"/>
              <a:t>の資格の種類</a:t>
            </a:r>
          </a:p>
        </p:txBody>
      </p:sp>
      <p:graphicFrame>
        <p:nvGraphicFramePr>
          <p:cNvPr id="4" name="表 4">
            <a:extLst>
              <a:ext uri="{FF2B5EF4-FFF2-40B4-BE49-F238E27FC236}">
                <a16:creationId xmlns:a16="http://schemas.microsoft.com/office/drawing/2014/main" id="{16368D37-EE1E-4E36-A200-63E8364487D1}"/>
              </a:ext>
            </a:extLst>
          </p:cNvPr>
          <p:cNvGraphicFramePr>
            <a:graphicFrameLocks noGrp="1"/>
          </p:cNvGraphicFramePr>
          <p:nvPr>
            <p:ph idx="1"/>
            <p:extLst>
              <p:ext uri="{D42A27DB-BD31-4B8C-83A1-F6EECF244321}">
                <p14:modId xmlns:p14="http://schemas.microsoft.com/office/powerpoint/2010/main" val="2062368555"/>
              </p:ext>
            </p:extLst>
          </p:nvPr>
        </p:nvGraphicFramePr>
        <p:xfrm>
          <a:off x="457200" y="1600200"/>
          <a:ext cx="8003232" cy="5015790"/>
        </p:xfrm>
        <a:graphic>
          <a:graphicData uri="http://schemas.openxmlformats.org/drawingml/2006/table">
            <a:tbl>
              <a:tblPr firstRow="1" bandRow="1">
                <a:tableStyleId>{5C22544A-7EE6-4342-B048-85BDC9FD1C3A}</a:tableStyleId>
              </a:tblPr>
              <a:tblGrid>
                <a:gridCol w="1738536">
                  <a:extLst>
                    <a:ext uri="{9D8B030D-6E8A-4147-A177-3AD203B41FA5}">
                      <a16:colId xmlns:a16="http://schemas.microsoft.com/office/drawing/2014/main" val="847961345"/>
                    </a:ext>
                  </a:extLst>
                </a:gridCol>
                <a:gridCol w="2808312">
                  <a:extLst>
                    <a:ext uri="{9D8B030D-6E8A-4147-A177-3AD203B41FA5}">
                      <a16:colId xmlns:a16="http://schemas.microsoft.com/office/drawing/2014/main" val="2953192803"/>
                    </a:ext>
                  </a:extLst>
                </a:gridCol>
                <a:gridCol w="3456384">
                  <a:extLst>
                    <a:ext uri="{9D8B030D-6E8A-4147-A177-3AD203B41FA5}">
                      <a16:colId xmlns:a16="http://schemas.microsoft.com/office/drawing/2014/main" val="2788473307"/>
                    </a:ext>
                  </a:extLst>
                </a:gridCol>
              </a:tblGrid>
              <a:tr h="361371">
                <a:tc>
                  <a:txBody>
                    <a:bodyPr/>
                    <a:lstStyle/>
                    <a:p>
                      <a:endParaRPr kumimoji="1" lang="ja-JP" altLang="en-US" sz="1700" dirty="0"/>
                    </a:p>
                  </a:txBody>
                  <a:tcPr/>
                </a:tc>
                <a:tc>
                  <a:txBody>
                    <a:bodyPr/>
                    <a:lstStyle/>
                    <a:p>
                      <a:pPr algn="ctr"/>
                      <a:r>
                        <a:rPr kumimoji="1" lang="ja-JP" altLang="en-US" sz="1700" dirty="0"/>
                        <a:t>一般レベル</a:t>
                      </a:r>
                    </a:p>
                  </a:txBody>
                  <a:tcPr/>
                </a:tc>
                <a:tc>
                  <a:txBody>
                    <a:bodyPr/>
                    <a:lstStyle/>
                    <a:p>
                      <a:pPr algn="ctr"/>
                      <a:r>
                        <a:rPr kumimoji="1" lang="ja-JP" altLang="en-US" sz="1700" dirty="0"/>
                        <a:t>上級レベル</a:t>
                      </a:r>
                    </a:p>
                  </a:txBody>
                  <a:tcPr/>
                </a:tc>
                <a:extLst>
                  <a:ext uri="{0D108BD9-81ED-4DB2-BD59-A6C34878D82A}">
                    <a16:rowId xmlns:a16="http://schemas.microsoft.com/office/drawing/2014/main" val="4013055823"/>
                  </a:ext>
                </a:extLst>
              </a:tr>
              <a:tr h="341570">
                <a:tc rowSpan="3">
                  <a:txBody>
                    <a:bodyPr/>
                    <a:lstStyle/>
                    <a:p>
                      <a:r>
                        <a:rPr kumimoji="1" lang="en-US" altLang="ja-JP" sz="1700" dirty="0"/>
                        <a:t>Word</a:t>
                      </a:r>
                      <a:endParaRPr kumimoji="1" lang="ja-JP" altLang="en-US" sz="1700" dirty="0"/>
                    </a:p>
                  </a:txBody>
                  <a:tcPr>
                    <a:solidFill>
                      <a:schemeClr val="bg1">
                        <a:lumMod val="20000"/>
                        <a:lumOff val="80000"/>
                      </a:schemeClr>
                    </a:solidFill>
                  </a:tcPr>
                </a:tc>
                <a:tc>
                  <a:txBody>
                    <a:bodyPr/>
                    <a:lstStyle/>
                    <a:p>
                      <a:r>
                        <a:rPr kumimoji="1" lang="en-US" altLang="ja-JP" sz="1700" dirty="0"/>
                        <a:t>Word 365</a:t>
                      </a:r>
                      <a:endParaRPr kumimoji="1" lang="ja-JP" altLang="en-US" sz="1700" dirty="0"/>
                    </a:p>
                  </a:txBody>
                  <a:tcPr/>
                </a:tc>
                <a:tc>
                  <a:txBody>
                    <a:bodyPr/>
                    <a:lstStyle/>
                    <a:p>
                      <a:endParaRPr kumimoji="1" lang="ja-JP" altLang="en-US" sz="1700" dirty="0"/>
                    </a:p>
                  </a:txBody>
                  <a:tcPr/>
                </a:tc>
                <a:extLst>
                  <a:ext uri="{0D108BD9-81ED-4DB2-BD59-A6C34878D82A}">
                    <a16:rowId xmlns:a16="http://schemas.microsoft.com/office/drawing/2014/main" val="3034236340"/>
                  </a:ext>
                </a:extLst>
              </a:tr>
              <a:tr h="341570">
                <a:tc vMerge="1">
                  <a:txBody>
                    <a:bodyPr/>
                    <a:lstStyle/>
                    <a:p>
                      <a:endParaRPr kumimoji="1" lang="ja-JP" altLang="en-US"/>
                    </a:p>
                  </a:txBody>
                  <a:tcPr/>
                </a:tc>
                <a:tc>
                  <a:txBody>
                    <a:bodyPr/>
                    <a:lstStyle/>
                    <a:p>
                      <a:r>
                        <a:rPr kumimoji="1" lang="en-US" altLang="ja-JP" sz="1700" dirty="0"/>
                        <a:t>Word 2019</a:t>
                      </a:r>
                      <a:endParaRPr kumimoji="1" lang="ja-JP" altLang="en-US" sz="1700" dirty="0"/>
                    </a:p>
                  </a:txBody>
                  <a:tcPr/>
                </a:tc>
                <a:tc>
                  <a:txBody>
                    <a:bodyPr/>
                    <a:lstStyle/>
                    <a:p>
                      <a:r>
                        <a:rPr kumimoji="1" lang="en-US" altLang="ja-JP" sz="1700" dirty="0"/>
                        <a:t>Word 2019</a:t>
                      </a:r>
                      <a:r>
                        <a:rPr kumimoji="1" lang="ja-JP" altLang="en-US" sz="1700" dirty="0"/>
                        <a:t>エキスパート</a:t>
                      </a:r>
                    </a:p>
                  </a:txBody>
                  <a:tcPr/>
                </a:tc>
                <a:extLst>
                  <a:ext uri="{0D108BD9-81ED-4DB2-BD59-A6C34878D82A}">
                    <a16:rowId xmlns:a16="http://schemas.microsoft.com/office/drawing/2014/main" val="2332728259"/>
                  </a:ext>
                </a:extLst>
              </a:tr>
              <a:tr h="361371">
                <a:tc vMerge="1">
                  <a:txBody>
                    <a:bodyPr/>
                    <a:lstStyle/>
                    <a:p>
                      <a:endParaRPr kumimoji="1" lang="ja-JP" altLang="en-US" sz="2400" dirty="0"/>
                    </a:p>
                  </a:txBody>
                  <a:tcPr/>
                </a:tc>
                <a:tc>
                  <a:txBody>
                    <a:bodyPr/>
                    <a:lstStyle/>
                    <a:p>
                      <a:r>
                        <a:rPr kumimoji="1" lang="en-US" altLang="ja-JP" sz="1700" dirty="0"/>
                        <a:t>Word 2016</a:t>
                      </a:r>
                      <a:endParaRPr kumimoji="1" lang="ja-JP" altLang="en-US" sz="1700" dirty="0"/>
                    </a:p>
                  </a:txBody>
                  <a:tcPr/>
                </a:tc>
                <a:tc>
                  <a:txBody>
                    <a:bodyPr/>
                    <a:lstStyle/>
                    <a:p>
                      <a:r>
                        <a:rPr kumimoji="1" lang="en-US" altLang="ja-JP" sz="1700" dirty="0"/>
                        <a:t>Word 2016</a:t>
                      </a:r>
                      <a:r>
                        <a:rPr kumimoji="1" lang="ja-JP" altLang="en-US" sz="1700" dirty="0"/>
                        <a:t>エキスパート</a:t>
                      </a:r>
                    </a:p>
                  </a:txBody>
                  <a:tcPr/>
                </a:tc>
                <a:extLst>
                  <a:ext uri="{0D108BD9-81ED-4DB2-BD59-A6C34878D82A}">
                    <a16:rowId xmlns:a16="http://schemas.microsoft.com/office/drawing/2014/main" val="3359390256"/>
                  </a:ext>
                </a:extLst>
              </a:tr>
              <a:tr h="361371">
                <a:tc rowSpan="3">
                  <a:txBody>
                    <a:bodyPr/>
                    <a:lstStyle/>
                    <a:p>
                      <a:r>
                        <a:rPr kumimoji="1" lang="en-US" altLang="ja-JP" sz="1700" dirty="0"/>
                        <a:t>Excel </a:t>
                      </a:r>
                      <a:endParaRPr kumimoji="1" lang="ja-JP" altLang="en-US" sz="1700" dirty="0"/>
                    </a:p>
                  </a:txBody>
                  <a:tcPr>
                    <a:solidFill>
                      <a:schemeClr val="bg1">
                        <a:lumMod val="20000"/>
                        <a:lumOff val="80000"/>
                      </a:schemeClr>
                    </a:solidFill>
                  </a:tcPr>
                </a:tc>
                <a:tc>
                  <a:txBody>
                    <a:bodyPr/>
                    <a:lstStyle/>
                    <a:p>
                      <a:r>
                        <a:rPr kumimoji="1" lang="en-US" altLang="ja-JP" sz="1700" dirty="0"/>
                        <a:t>Excel 365</a:t>
                      </a:r>
                      <a:endParaRPr kumimoji="1" lang="ja-JP" altLang="en-US" sz="1700" dirty="0"/>
                    </a:p>
                  </a:txBody>
                  <a:tcPr/>
                </a:tc>
                <a:tc>
                  <a:txBody>
                    <a:bodyPr/>
                    <a:lstStyle/>
                    <a:p>
                      <a:r>
                        <a:rPr kumimoji="1" lang="en-US" altLang="ja-JP" sz="1700" dirty="0"/>
                        <a:t>Excel 365</a:t>
                      </a:r>
                      <a:r>
                        <a:rPr kumimoji="1" lang="ja-JP" altLang="en-US" sz="1700" dirty="0"/>
                        <a:t>エキスパート</a:t>
                      </a:r>
                    </a:p>
                  </a:txBody>
                  <a:tcPr/>
                </a:tc>
                <a:extLst>
                  <a:ext uri="{0D108BD9-81ED-4DB2-BD59-A6C34878D82A}">
                    <a16:rowId xmlns:a16="http://schemas.microsoft.com/office/drawing/2014/main" val="3054744733"/>
                  </a:ext>
                </a:extLst>
              </a:tr>
              <a:tr h="361371">
                <a:tc vMerge="1">
                  <a:txBody>
                    <a:bodyPr/>
                    <a:lstStyle/>
                    <a:p>
                      <a:r>
                        <a:rPr kumimoji="1" lang="en-US" altLang="ja-JP" sz="2000" dirty="0"/>
                        <a:t>Excel </a:t>
                      </a:r>
                      <a:endParaRPr kumimoji="1" lang="ja-JP" altLang="en-US" sz="2000" dirty="0"/>
                    </a:p>
                  </a:txBody>
                  <a:tcPr/>
                </a:tc>
                <a:tc>
                  <a:txBody>
                    <a:bodyPr/>
                    <a:lstStyle/>
                    <a:p>
                      <a:r>
                        <a:rPr kumimoji="1" lang="en-US" altLang="ja-JP" sz="1700" dirty="0"/>
                        <a:t>Excel 2019</a:t>
                      </a:r>
                      <a:endParaRPr kumimoji="1" lang="ja-JP" altLang="en-US" sz="1700" dirty="0"/>
                    </a:p>
                  </a:txBody>
                  <a:tcPr/>
                </a:tc>
                <a:tc>
                  <a:txBody>
                    <a:bodyPr/>
                    <a:lstStyle/>
                    <a:p>
                      <a:r>
                        <a:rPr kumimoji="1" lang="en-US" altLang="ja-JP" sz="1700" dirty="0"/>
                        <a:t>Excel 2019</a:t>
                      </a:r>
                      <a:r>
                        <a:rPr kumimoji="1" lang="ja-JP" altLang="en-US" sz="1700" dirty="0"/>
                        <a:t>エキスパート</a:t>
                      </a:r>
                    </a:p>
                  </a:txBody>
                  <a:tcPr/>
                </a:tc>
                <a:extLst>
                  <a:ext uri="{0D108BD9-81ED-4DB2-BD59-A6C34878D82A}">
                    <a16:rowId xmlns:a16="http://schemas.microsoft.com/office/drawing/2014/main" val="4244588684"/>
                  </a:ext>
                </a:extLst>
              </a:tr>
              <a:tr h="361371">
                <a:tc vMerge="1">
                  <a:txBody>
                    <a:bodyPr/>
                    <a:lstStyle/>
                    <a:p>
                      <a:endParaRPr kumimoji="1" lang="ja-JP" altLang="en-US" sz="2400" dirty="0"/>
                    </a:p>
                  </a:txBody>
                  <a:tcPr/>
                </a:tc>
                <a:tc>
                  <a:txBody>
                    <a:bodyPr/>
                    <a:lstStyle/>
                    <a:p>
                      <a:r>
                        <a:rPr kumimoji="1" lang="en-US" altLang="ja-JP" sz="1700" dirty="0"/>
                        <a:t>Excel 2016</a:t>
                      </a:r>
                      <a:endParaRPr kumimoji="1" lang="ja-JP" altLang="en-US" sz="1700" dirty="0"/>
                    </a:p>
                  </a:txBody>
                  <a:tcPr/>
                </a:tc>
                <a:tc>
                  <a:txBody>
                    <a:bodyPr/>
                    <a:lstStyle/>
                    <a:p>
                      <a:r>
                        <a:rPr kumimoji="1" lang="en-US" altLang="ja-JP" sz="1700" dirty="0"/>
                        <a:t>Excel 2016</a:t>
                      </a:r>
                      <a:r>
                        <a:rPr kumimoji="1" lang="ja-JP" altLang="en-US" sz="1700" dirty="0"/>
                        <a:t>エキスパート</a:t>
                      </a:r>
                    </a:p>
                  </a:txBody>
                  <a:tcPr/>
                </a:tc>
                <a:extLst>
                  <a:ext uri="{0D108BD9-81ED-4DB2-BD59-A6C34878D82A}">
                    <a16:rowId xmlns:a16="http://schemas.microsoft.com/office/drawing/2014/main" val="3631369715"/>
                  </a:ext>
                </a:extLst>
              </a:tr>
              <a:tr h="341570">
                <a:tc rowSpan="3">
                  <a:txBody>
                    <a:bodyPr/>
                    <a:lstStyle/>
                    <a:p>
                      <a:r>
                        <a:rPr kumimoji="1" lang="en-US" altLang="ja-JP" sz="1700" dirty="0"/>
                        <a:t>PowerPoint</a:t>
                      </a:r>
                      <a:endParaRPr kumimoji="1" lang="ja-JP" altLang="en-US" sz="1700" dirty="0"/>
                    </a:p>
                  </a:txBody>
                  <a:tcPr>
                    <a:solidFill>
                      <a:schemeClr val="bg1">
                        <a:lumMod val="20000"/>
                        <a:lumOff val="80000"/>
                      </a:schemeClr>
                    </a:solidFill>
                  </a:tcPr>
                </a:tc>
                <a:tc>
                  <a:txBody>
                    <a:bodyPr/>
                    <a:lstStyle/>
                    <a:p>
                      <a:r>
                        <a:rPr kumimoji="1" lang="en-US" altLang="ja-JP" sz="1700" dirty="0"/>
                        <a:t>PowerPoint 365</a:t>
                      </a:r>
                      <a:endParaRPr kumimoji="1" lang="ja-JP" altLang="en-US" sz="1700" dirty="0"/>
                    </a:p>
                  </a:txBody>
                  <a:tcPr/>
                </a:tc>
                <a:tc>
                  <a:txBody>
                    <a:bodyPr/>
                    <a:lstStyle/>
                    <a:p>
                      <a:endParaRPr kumimoji="1" lang="ja-JP" altLang="en-US" sz="1700" dirty="0"/>
                    </a:p>
                  </a:txBody>
                  <a:tcPr/>
                </a:tc>
                <a:extLst>
                  <a:ext uri="{0D108BD9-81ED-4DB2-BD59-A6C34878D82A}">
                    <a16:rowId xmlns:a16="http://schemas.microsoft.com/office/drawing/2014/main" val="3779702858"/>
                  </a:ext>
                </a:extLst>
              </a:tr>
              <a:tr h="341570">
                <a:tc vMerge="1">
                  <a:txBody>
                    <a:bodyPr/>
                    <a:lstStyle/>
                    <a:p>
                      <a:endParaRPr kumimoji="1" lang="ja-JP" altLang="en-US"/>
                    </a:p>
                  </a:txBody>
                  <a:tcPr/>
                </a:tc>
                <a:tc>
                  <a:txBody>
                    <a:bodyPr/>
                    <a:lstStyle/>
                    <a:p>
                      <a:r>
                        <a:rPr kumimoji="1" lang="en-US" altLang="ja-JP" sz="1700" dirty="0"/>
                        <a:t>PowerPoint 2019</a:t>
                      </a:r>
                      <a:endParaRPr kumimoji="1" lang="ja-JP" altLang="en-US" sz="1700" dirty="0"/>
                    </a:p>
                  </a:txBody>
                  <a:tcPr/>
                </a:tc>
                <a:tc>
                  <a:txBody>
                    <a:bodyPr/>
                    <a:lstStyle/>
                    <a:p>
                      <a:endParaRPr kumimoji="1" lang="ja-JP" altLang="en-US" sz="1700" dirty="0"/>
                    </a:p>
                  </a:txBody>
                  <a:tcPr/>
                </a:tc>
                <a:extLst>
                  <a:ext uri="{0D108BD9-81ED-4DB2-BD59-A6C34878D82A}">
                    <a16:rowId xmlns:a16="http://schemas.microsoft.com/office/drawing/2014/main" val="3598337590"/>
                  </a:ext>
                </a:extLst>
              </a:tr>
              <a:tr h="361371">
                <a:tc vMerge="1">
                  <a:txBody>
                    <a:bodyPr/>
                    <a:lstStyle/>
                    <a:p>
                      <a:endParaRPr kumimoji="1" lang="ja-JP" altLang="en-US" sz="2400" dirty="0"/>
                    </a:p>
                  </a:txBody>
                  <a:tcPr/>
                </a:tc>
                <a:tc>
                  <a:txBody>
                    <a:bodyPr/>
                    <a:lstStyle/>
                    <a:p>
                      <a:r>
                        <a:rPr kumimoji="1" lang="en-US" altLang="ja-JP" sz="1700" dirty="0"/>
                        <a:t>PowerPoint 2016</a:t>
                      </a:r>
                      <a:endParaRPr kumimoji="1" lang="ja-JP" altLang="en-US" sz="1700" dirty="0"/>
                    </a:p>
                  </a:txBody>
                  <a:tcPr/>
                </a:tc>
                <a:tc>
                  <a:txBody>
                    <a:bodyPr/>
                    <a:lstStyle/>
                    <a:p>
                      <a:endParaRPr kumimoji="1" lang="ja-JP" altLang="en-US" sz="1700" dirty="0"/>
                    </a:p>
                  </a:txBody>
                  <a:tcPr/>
                </a:tc>
                <a:extLst>
                  <a:ext uri="{0D108BD9-81ED-4DB2-BD59-A6C34878D82A}">
                    <a16:rowId xmlns:a16="http://schemas.microsoft.com/office/drawing/2014/main" val="292623699"/>
                  </a:ext>
                </a:extLst>
              </a:tr>
              <a:tr h="361371">
                <a:tc rowSpan="2">
                  <a:txBody>
                    <a:bodyPr/>
                    <a:lstStyle/>
                    <a:p>
                      <a:r>
                        <a:rPr kumimoji="1" lang="en-US" altLang="ja-JP" sz="1700" dirty="0"/>
                        <a:t>Access</a:t>
                      </a:r>
                      <a:endParaRPr kumimoji="1" lang="ja-JP" altLang="en-US" sz="1700" dirty="0"/>
                    </a:p>
                  </a:txBody>
                  <a:tcPr>
                    <a:solidFill>
                      <a:schemeClr val="bg1">
                        <a:lumMod val="20000"/>
                        <a:lumOff val="80000"/>
                      </a:schemeClr>
                    </a:solidFill>
                  </a:tcPr>
                </a:tc>
                <a:tc>
                  <a:txBody>
                    <a:bodyPr/>
                    <a:lstStyle/>
                    <a:p>
                      <a:endParaRPr kumimoji="1" lang="ja-JP" altLang="en-US" sz="1700" dirty="0"/>
                    </a:p>
                  </a:txBody>
                  <a:tcPr/>
                </a:tc>
                <a:tc>
                  <a:txBody>
                    <a:bodyPr/>
                    <a:lstStyle/>
                    <a:p>
                      <a:r>
                        <a:rPr kumimoji="1" lang="en-US" altLang="ja-JP" sz="1700" dirty="0"/>
                        <a:t>Access 2019</a:t>
                      </a:r>
                      <a:r>
                        <a:rPr kumimoji="1" lang="ja-JP" altLang="en-US" sz="1700" dirty="0"/>
                        <a:t>エキスパート</a:t>
                      </a:r>
                    </a:p>
                  </a:txBody>
                  <a:tcPr/>
                </a:tc>
                <a:extLst>
                  <a:ext uri="{0D108BD9-81ED-4DB2-BD59-A6C34878D82A}">
                    <a16:rowId xmlns:a16="http://schemas.microsoft.com/office/drawing/2014/main" val="2030863045"/>
                  </a:ext>
                </a:extLst>
              </a:tr>
              <a:tr h="361371">
                <a:tc vMerge="1">
                  <a:txBody>
                    <a:bodyPr/>
                    <a:lstStyle/>
                    <a:p>
                      <a:endParaRPr kumimoji="1" lang="ja-JP" altLang="en-US" sz="2400" dirty="0"/>
                    </a:p>
                  </a:txBody>
                  <a:tcPr/>
                </a:tc>
                <a:tc>
                  <a:txBody>
                    <a:bodyPr/>
                    <a:lstStyle/>
                    <a:p>
                      <a:r>
                        <a:rPr kumimoji="1" lang="en-US" altLang="ja-JP" sz="1700" dirty="0"/>
                        <a:t>Access 2016</a:t>
                      </a:r>
                      <a:endParaRPr kumimoji="1" lang="ja-JP" altLang="en-US" sz="1700" dirty="0"/>
                    </a:p>
                  </a:txBody>
                  <a:tcPr/>
                </a:tc>
                <a:tc>
                  <a:txBody>
                    <a:bodyPr/>
                    <a:lstStyle/>
                    <a:p>
                      <a:endParaRPr kumimoji="1" lang="ja-JP" altLang="en-US" sz="1700" dirty="0"/>
                    </a:p>
                  </a:txBody>
                  <a:tcPr/>
                </a:tc>
                <a:extLst>
                  <a:ext uri="{0D108BD9-81ED-4DB2-BD59-A6C34878D82A}">
                    <a16:rowId xmlns:a16="http://schemas.microsoft.com/office/drawing/2014/main" val="95052823"/>
                  </a:ext>
                </a:extLst>
              </a:tr>
              <a:tr h="361371">
                <a:tc rowSpan="2">
                  <a:txBody>
                    <a:bodyPr/>
                    <a:lstStyle/>
                    <a:p>
                      <a:r>
                        <a:rPr kumimoji="1" lang="en-US" altLang="ja-JP" sz="1700" dirty="0"/>
                        <a:t>Outlook</a:t>
                      </a:r>
                      <a:endParaRPr kumimoji="1" lang="ja-JP" altLang="en-US" sz="1700" dirty="0"/>
                    </a:p>
                  </a:txBody>
                  <a:tcPr>
                    <a:solidFill>
                      <a:schemeClr val="bg1">
                        <a:lumMod val="20000"/>
                        <a:lumOff val="80000"/>
                      </a:schemeClr>
                    </a:solidFill>
                  </a:tcPr>
                </a:tc>
                <a:tc>
                  <a:txBody>
                    <a:bodyPr/>
                    <a:lstStyle/>
                    <a:p>
                      <a:r>
                        <a:rPr kumimoji="1" lang="en-US" altLang="ja-JP" sz="1700" dirty="0"/>
                        <a:t>Outlook 2019</a:t>
                      </a:r>
                      <a:endParaRPr kumimoji="1" lang="ja-JP" altLang="en-US" sz="1700" dirty="0"/>
                    </a:p>
                  </a:txBody>
                  <a:tcPr/>
                </a:tc>
                <a:tc>
                  <a:txBody>
                    <a:bodyPr/>
                    <a:lstStyle/>
                    <a:p>
                      <a:endParaRPr kumimoji="1" lang="ja-JP" altLang="en-US" sz="1700" dirty="0"/>
                    </a:p>
                  </a:txBody>
                  <a:tcPr/>
                </a:tc>
                <a:extLst>
                  <a:ext uri="{0D108BD9-81ED-4DB2-BD59-A6C34878D82A}">
                    <a16:rowId xmlns:a16="http://schemas.microsoft.com/office/drawing/2014/main" val="1322011097"/>
                  </a:ext>
                </a:extLst>
              </a:tr>
              <a:tr h="361371">
                <a:tc vMerge="1">
                  <a:txBody>
                    <a:bodyPr/>
                    <a:lstStyle/>
                    <a:p>
                      <a:endParaRPr kumimoji="1" lang="ja-JP" altLang="en-US" sz="2400" dirty="0"/>
                    </a:p>
                  </a:txBody>
                  <a:tcPr/>
                </a:tc>
                <a:tc>
                  <a:txBody>
                    <a:bodyPr/>
                    <a:lstStyle/>
                    <a:p>
                      <a:r>
                        <a:rPr kumimoji="1" lang="en-US" altLang="ja-JP" sz="1700" dirty="0"/>
                        <a:t>Outlook 2016</a:t>
                      </a:r>
                      <a:endParaRPr kumimoji="1" lang="ja-JP" altLang="en-US" sz="1700" dirty="0"/>
                    </a:p>
                  </a:txBody>
                  <a:tcPr/>
                </a:tc>
                <a:tc>
                  <a:txBody>
                    <a:bodyPr/>
                    <a:lstStyle/>
                    <a:p>
                      <a:endParaRPr kumimoji="1" lang="ja-JP" altLang="en-US" sz="1700" dirty="0"/>
                    </a:p>
                  </a:txBody>
                  <a:tcPr/>
                </a:tc>
                <a:extLst>
                  <a:ext uri="{0D108BD9-81ED-4DB2-BD59-A6C34878D82A}">
                    <a16:rowId xmlns:a16="http://schemas.microsoft.com/office/drawing/2014/main" val="3371289617"/>
                  </a:ext>
                </a:extLst>
              </a:tr>
            </a:tbl>
          </a:graphicData>
        </a:graphic>
      </p:graphicFrame>
    </p:spTree>
    <p:extLst>
      <p:ext uri="{BB962C8B-B14F-4D97-AF65-F5344CB8AC3E}">
        <p14:creationId xmlns:p14="http://schemas.microsoft.com/office/powerpoint/2010/main" val="104015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4">
            <a:extLst>
              <a:ext uri="{FF2B5EF4-FFF2-40B4-BE49-F238E27FC236}">
                <a16:creationId xmlns:a16="http://schemas.microsoft.com/office/drawing/2014/main" id="{4A4CB3D8-A6BE-BE1B-C9DF-BEA9EF68A815}"/>
              </a:ext>
            </a:extLst>
          </p:cNvPr>
          <p:cNvGraphicFramePr>
            <a:graphicFrameLocks/>
          </p:cNvGraphicFramePr>
          <p:nvPr>
            <p:extLst>
              <p:ext uri="{D42A27DB-BD31-4B8C-83A1-F6EECF244321}">
                <p14:modId xmlns:p14="http://schemas.microsoft.com/office/powerpoint/2010/main" val="2983369166"/>
              </p:ext>
            </p:extLst>
          </p:nvPr>
        </p:nvGraphicFramePr>
        <p:xfrm>
          <a:off x="457200" y="1600200"/>
          <a:ext cx="8003232" cy="4493098"/>
        </p:xfrm>
        <a:graphic>
          <a:graphicData uri="http://schemas.openxmlformats.org/drawingml/2006/table">
            <a:tbl>
              <a:tblPr firstRow="1" bandRow="1">
                <a:tableStyleId>{5C22544A-7EE6-4342-B048-85BDC9FD1C3A}</a:tableStyleId>
              </a:tblPr>
              <a:tblGrid>
                <a:gridCol w="1738536">
                  <a:extLst>
                    <a:ext uri="{9D8B030D-6E8A-4147-A177-3AD203B41FA5}">
                      <a16:colId xmlns:a16="http://schemas.microsoft.com/office/drawing/2014/main" val="847961345"/>
                    </a:ext>
                  </a:extLst>
                </a:gridCol>
                <a:gridCol w="2808312">
                  <a:extLst>
                    <a:ext uri="{9D8B030D-6E8A-4147-A177-3AD203B41FA5}">
                      <a16:colId xmlns:a16="http://schemas.microsoft.com/office/drawing/2014/main" val="2953192803"/>
                    </a:ext>
                  </a:extLst>
                </a:gridCol>
                <a:gridCol w="3456384">
                  <a:extLst>
                    <a:ext uri="{9D8B030D-6E8A-4147-A177-3AD203B41FA5}">
                      <a16:colId xmlns:a16="http://schemas.microsoft.com/office/drawing/2014/main" val="2788473307"/>
                    </a:ext>
                  </a:extLst>
                </a:gridCol>
              </a:tblGrid>
              <a:tr h="505986">
                <a:tc>
                  <a:txBody>
                    <a:bodyPr/>
                    <a:lstStyle/>
                    <a:p>
                      <a:endParaRPr kumimoji="1" lang="ja-JP" altLang="en-US" sz="1700" dirty="0"/>
                    </a:p>
                  </a:txBody>
                  <a:tcPr/>
                </a:tc>
                <a:tc>
                  <a:txBody>
                    <a:bodyPr/>
                    <a:lstStyle/>
                    <a:p>
                      <a:pPr algn="ctr"/>
                      <a:r>
                        <a:rPr kumimoji="1" lang="ja-JP" altLang="en-US" sz="1700" dirty="0"/>
                        <a:t>一般レベル</a:t>
                      </a:r>
                    </a:p>
                  </a:txBody>
                  <a:tcPr anchor="ctr"/>
                </a:tc>
                <a:tc>
                  <a:txBody>
                    <a:bodyPr/>
                    <a:lstStyle/>
                    <a:p>
                      <a:pPr algn="ctr"/>
                      <a:r>
                        <a:rPr kumimoji="1" lang="ja-JP" altLang="en-US" sz="1700" dirty="0"/>
                        <a:t>上級レベル</a:t>
                      </a:r>
                    </a:p>
                  </a:txBody>
                  <a:tcPr anchor="ctr"/>
                </a:tc>
                <a:extLst>
                  <a:ext uri="{0D108BD9-81ED-4DB2-BD59-A6C34878D82A}">
                    <a16:rowId xmlns:a16="http://schemas.microsoft.com/office/drawing/2014/main" val="4013055823"/>
                  </a:ext>
                </a:extLst>
              </a:tr>
              <a:tr h="490792">
                <a:tc rowSpan="2">
                  <a:txBody>
                    <a:bodyPr/>
                    <a:lstStyle/>
                    <a:p>
                      <a:r>
                        <a:rPr kumimoji="1" lang="en-US" altLang="ja-JP" sz="1700" dirty="0"/>
                        <a:t>Word</a:t>
                      </a:r>
                      <a:endParaRPr kumimoji="1" lang="ja-JP" altLang="en-US" sz="1700" dirty="0"/>
                    </a:p>
                  </a:txBody>
                  <a:tcPr>
                    <a:solidFill>
                      <a:schemeClr val="bg1">
                        <a:lumMod val="20000"/>
                        <a:lumOff val="80000"/>
                      </a:schemeClr>
                    </a:solidFill>
                  </a:tcPr>
                </a:tc>
                <a:tc>
                  <a:txBody>
                    <a:bodyPr/>
                    <a:lstStyle/>
                    <a:p>
                      <a:r>
                        <a:rPr kumimoji="1" lang="en-US" altLang="ja-JP" sz="1700" dirty="0"/>
                        <a:t>Word 365</a:t>
                      </a:r>
                      <a:endParaRPr kumimoji="1" lang="ja-JP" altLang="en-US" sz="1700" dirty="0"/>
                    </a:p>
                  </a:txBody>
                  <a:tcPr anchor="ctr"/>
                </a:tc>
                <a:tc>
                  <a:txBody>
                    <a:bodyPr/>
                    <a:lstStyle/>
                    <a:p>
                      <a:endParaRPr kumimoji="1" lang="ja-JP" altLang="en-US" sz="1700" dirty="0"/>
                    </a:p>
                  </a:txBody>
                  <a:tcPr anchor="ctr"/>
                </a:tc>
                <a:extLst>
                  <a:ext uri="{0D108BD9-81ED-4DB2-BD59-A6C34878D82A}">
                    <a16:rowId xmlns:a16="http://schemas.microsoft.com/office/drawing/2014/main" val="3034236340"/>
                  </a:ext>
                </a:extLst>
              </a:tr>
              <a:tr h="490792">
                <a:tc vMerge="1">
                  <a:txBody>
                    <a:bodyPr/>
                    <a:lstStyle/>
                    <a:p>
                      <a:endParaRPr kumimoji="1" lang="ja-JP" altLang="en-US"/>
                    </a:p>
                  </a:txBody>
                  <a:tcPr/>
                </a:tc>
                <a:tc>
                  <a:txBody>
                    <a:bodyPr/>
                    <a:lstStyle/>
                    <a:p>
                      <a:r>
                        <a:rPr kumimoji="1" lang="en-US" altLang="ja-JP" sz="1700" dirty="0"/>
                        <a:t>Word 2019</a:t>
                      </a:r>
                      <a:endParaRPr kumimoji="1" lang="ja-JP" altLang="en-US" sz="1700" dirty="0"/>
                    </a:p>
                  </a:txBody>
                  <a:tcPr anchor="ctr"/>
                </a:tc>
                <a:tc>
                  <a:txBody>
                    <a:bodyPr/>
                    <a:lstStyle/>
                    <a:p>
                      <a:r>
                        <a:rPr kumimoji="1" lang="en-US" altLang="ja-JP" sz="1700" dirty="0"/>
                        <a:t>Word 2019</a:t>
                      </a:r>
                      <a:r>
                        <a:rPr kumimoji="1" lang="ja-JP" altLang="en-US" sz="1700" dirty="0"/>
                        <a:t>エキスパート</a:t>
                      </a:r>
                    </a:p>
                  </a:txBody>
                  <a:tcPr anchor="ctr"/>
                </a:tc>
                <a:extLst>
                  <a:ext uri="{0D108BD9-81ED-4DB2-BD59-A6C34878D82A}">
                    <a16:rowId xmlns:a16="http://schemas.microsoft.com/office/drawing/2014/main" val="2332728259"/>
                  </a:ext>
                </a:extLst>
              </a:tr>
              <a:tr h="505986">
                <a:tc rowSpan="2">
                  <a:txBody>
                    <a:bodyPr/>
                    <a:lstStyle/>
                    <a:p>
                      <a:r>
                        <a:rPr kumimoji="1" lang="en-US" altLang="ja-JP" sz="1700" dirty="0"/>
                        <a:t>Excel </a:t>
                      </a:r>
                      <a:endParaRPr kumimoji="1" lang="ja-JP" altLang="en-US" sz="1700" dirty="0"/>
                    </a:p>
                  </a:txBody>
                  <a:tcPr>
                    <a:solidFill>
                      <a:schemeClr val="bg1">
                        <a:lumMod val="20000"/>
                        <a:lumOff val="80000"/>
                      </a:schemeClr>
                    </a:solidFill>
                  </a:tcPr>
                </a:tc>
                <a:tc>
                  <a:txBody>
                    <a:bodyPr/>
                    <a:lstStyle/>
                    <a:p>
                      <a:r>
                        <a:rPr kumimoji="1" lang="en-US" altLang="ja-JP" sz="1700" dirty="0"/>
                        <a:t>Excel 365</a:t>
                      </a:r>
                      <a:endParaRPr kumimoji="1" lang="ja-JP" altLang="en-US" sz="1700" dirty="0"/>
                    </a:p>
                  </a:txBody>
                  <a:tcPr anchor="ctr"/>
                </a:tc>
                <a:tc>
                  <a:txBody>
                    <a:bodyPr/>
                    <a:lstStyle/>
                    <a:p>
                      <a:r>
                        <a:rPr kumimoji="1" lang="en-US" altLang="ja-JP" sz="1700" dirty="0"/>
                        <a:t>Excel 365</a:t>
                      </a:r>
                      <a:r>
                        <a:rPr kumimoji="1" lang="ja-JP" altLang="en-US" sz="1700" dirty="0"/>
                        <a:t>エキスパート</a:t>
                      </a:r>
                    </a:p>
                  </a:txBody>
                  <a:tcPr anchor="ctr"/>
                </a:tc>
                <a:extLst>
                  <a:ext uri="{0D108BD9-81ED-4DB2-BD59-A6C34878D82A}">
                    <a16:rowId xmlns:a16="http://schemas.microsoft.com/office/drawing/2014/main" val="3054744733"/>
                  </a:ext>
                </a:extLst>
              </a:tr>
              <a:tr h="505986">
                <a:tc vMerge="1">
                  <a:txBody>
                    <a:bodyPr/>
                    <a:lstStyle/>
                    <a:p>
                      <a:r>
                        <a:rPr kumimoji="1" lang="en-US" altLang="ja-JP" sz="2000" dirty="0"/>
                        <a:t>Excel </a:t>
                      </a:r>
                      <a:endParaRPr kumimoji="1" lang="ja-JP" altLang="en-US" sz="2000" dirty="0"/>
                    </a:p>
                  </a:txBody>
                  <a:tcPr/>
                </a:tc>
                <a:tc>
                  <a:txBody>
                    <a:bodyPr/>
                    <a:lstStyle/>
                    <a:p>
                      <a:r>
                        <a:rPr kumimoji="1" lang="en-US" altLang="ja-JP" sz="1700" dirty="0"/>
                        <a:t>Excel 2019</a:t>
                      </a:r>
                      <a:endParaRPr kumimoji="1" lang="ja-JP" altLang="en-US" sz="1700" dirty="0"/>
                    </a:p>
                  </a:txBody>
                  <a:tcPr anchor="ctr"/>
                </a:tc>
                <a:tc>
                  <a:txBody>
                    <a:bodyPr/>
                    <a:lstStyle/>
                    <a:p>
                      <a:r>
                        <a:rPr kumimoji="1" lang="en-US" altLang="ja-JP" sz="1700" dirty="0"/>
                        <a:t>Excel 2019</a:t>
                      </a:r>
                      <a:r>
                        <a:rPr kumimoji="1" lang="ja-JP" altLang="en-US" sz="1700" dirty="0"/>
                        <a:t>エキスパート</a:t>
                      </a:r>
                    </a:p>
                  </a:txBody>
                  <a:tcPr anchor="ctr"/>
                </a:tc>
                <a:extLst>
                  <a:ext uri="{0D108BD9-81ED-4DB2-BD59-A6C34878D82A}">
                    <a16:rowId xmlns:a16="http://schemas.microsoft.com/office/drawing/2014/main" val="4244588684"/>
                  </a:ext>
                </a:extLst>
              </a:tr>
              <a:tr h="490792">
                <a:tc rowSpan="2">
                  <a:txBody>
                    <a:bodyPr/>
                    <a:lstStyle/>
                    <a:p>
                      <a:r>
                        <a:rPr kumimoji="1" lang="en-US" altLang="ja-JP" sz="1700" dirty="0"/>
                        <a:t>PowerPoint</a:t>
                      </a:r>
                      <a:endParaRPr kumimoji="1" lang="ja-JP" altLang="en-US" sz="1700" dirty="0"/>
                    </a:p>
                  </a:txBody>
                  <a:tcPr>
                    <a:solidFill>
                      <a:schemeClr val="bg1">
                        <a:lumMod val="20000"/>
                        <a:lumOff val="80000"/>
                      </a:schemeClr>
                    </a:solidFill>
                  </a:tcPr>
                </a:tc>
                <a:tc>
                  <a:txBody>
                    <a:bodyPr/>
                    <a:lstStyle/>
                    <a:p>
                      <a:r>
                        <a:rPr kumimoji="1" lang="en-US" altLang="ja-JP" sz="1700" dirty="0"/>
                        <a:t>PowerPoint 365</a:t>
                      </a:r>
                      <a:endParaRPr kumimoji="1" lang="ja-JP" altLang="en-US" sz="1700" dirty="0"/>
                    </a:p>
                  </a:txBody>
                  <a:tcPr anchor="ctr"/>
                </a:tc>
                <a:tc>
                  <a:txBody>
                    <a:bodyPr/>
                    <a:lstStyle/>
                    <a:p>
                      <a:endParaRPr kumimoji="1" lang="ja-JP" altLang="en-US" sz="1700" dirty="0"/>
                    </a:p>
                  </a:txBody>
                  <a:tcPr anchor="ctr"/>
                </a:tc>
                <a:extLst>
                  <a:ext uri="{0D108BD9-81ED-4DB2-BD59-A6C34878D82A}">
                    <a16:rowId xmlns:a16="http://schemas.microsoft.com/office/drawing/2014/main" val="3779702858"/>
                  </a:ext>
                </a:extLst>
              </a:tr>
              <a:tr h="490792">
                <a:tc vMerge="1">
                  <a:txBody>
                    <a:bodyPr/>
                    <a:lstStyle/>
                    <a:p>
                      <a:endParaRPr kumimoji="1" lang="ja-JP" altLang="en-US"/>
                    </a:p>
                  </a:txBody>
                  <a:tcPr/>
                </a:tc>
                <a:tc>
                  <a:txBody>
                    <a:bodyPr/>
                    <a:lstStyle/>
                    <a:p>
                      <a:r>
                        <a:rPr kumimoji="1" lang="en-US" altLang="ja-JP" sz="1700" dirty="0"/>
                        <a:t>PowerPoint 2019</a:t>
                      </a:r>
                      <a:endParaRPr kumimoji="1" lang="ja-JP" altLang="en-US" sz="1700" dirty="0"/>
                    </a:p>
                  </a:txBody>
                  <a:tcPr anchor="ctr"/>
                </a:tc>
                <a:tc>
                  <a:txBody>
                    <a:bodyPr/>
                    <a:lstStyle/>
                    <a:p>
                      <a:endParaRPr kumimoji="1" lang="ja-JP" altLang="en-US" sz="1700" dirty="0"/>
                    </a:p>
                  </a:txBody>
                  <a:tcPr anchor="ctr"/>
                </a:tc>
                <a:extLst>
                  <a:ext uri="{0D108BD9-81ED-4DB2-BD59-A6C34878D82A}">
                    <a16:rowId xmlns:a16="http://schemas.microsoft.com/office/drawing/2014/main" val="3598337590"/>
                  </a:ext>
                </a:extLst>
              </a:tr>
              <a:tr h="505986">
                <a:tc>
                  <a:txBody>
                    <a:bodyPr/>
                    <a:lstStyle/>
                    <a:p>
                      <a:r>
                        <a:rPr kumimoji="1" lang="en-US" altLang="ja-JP" sz="1700" dirty="0"/>
                        <a:t>Access</a:t>
                      </a:r>
                      <a:endParaRPr kumimoji="1" lang="ja-JP" altLang="en-US" sz="1700" dirty="0"/>
                    </a:p>
                  </a:txBody>
                  <a:tcPr>
                    <a:solidFill>
                      <a:schemeClr val="bg1">
                        <a:lumMod val="20000"/>
                        <a:lumOff val="80000"/>
                      </a:schemeClr>
                    </a:solidFill>
                  </a:tcPr>
                </a:tc>
                <a:tc>
                  <a:txBody>
                    <a:bodyPr/>
                    <a:lstStyle/>
                    <a:p>
                      <a:endParaRPr kumimoji="1" lang="ja-JP" altLang="en-US" sz="1700" dirty="0"/>
                    </a:p>
                  </a:txBody>
                  <a:tcPr anchor="ctr"/>
                </a:tc>
                <a:tc>
                  <a:txBody>
                    <a:bodyPr/>
                    <a:lstStyle/>
                    <a:p>
                      <a:r>
                        <a:rPr kumimoji="1" lang="en-US" altLang="ja-JP" sz="1700" dirty="0"/>
                        <a:t>Access 2019</a:t>
                      </a:r>
                      <a:r>
                        <a:rPr kumimoji="1" lang="ja-JP" altLang="en-US" sz="1700" dirty="0"/>
                        <a:t>エキスパート</a:t>
                      </a:r>
                    </a:p>
                  </a:txBody>
                  <a:tcPr anchor="ctr"/>
                </a:tc>
                <a:extLst>
                  <a:ext uri="{0D108BD9-81ED-4DB2-BD59-A6C34878D82A}">
                    <a16:rowId xmlns:a16="http://schemas.microsoft.com/office/drawing/2014/main" val="2030863045"/>
                  </a:ext>
                </a:extLst>
              </a:tr>
              <a:tr h="505986">
                <a:tc>
                  <a:txBody>
                    <a:bodyPr/>
                    <a:lstStyle/>
                    <a:p>
                      <a:r>
                        <a:rPr kumimoji="1" lang="en-US" altLang="ja-JP" sz="1700" dirty="0"/>
                        <a:t>Outlook</a:t>
                      </a:r>
                      <a:endParaRPr kumimoji="1" lang="ja-JP" altLang="en-US" sz="1700" dirty="0"/>
                    </a:p>
                  </a:txBody>
                  <a:tcPr>
                    <a:solidFill>
                      <a:schemeClr val="bg1">
                        <a:lumMod val="20000"/>
                        <a:lumOff val="80000"/>
                      </a:schemeClr>
                    </a:solidFill>
                  </a:tcPr>
                </a:tc>
                <a:tc>
                  <a:txBody>
                    <a:bodyPr/>
                    <a:lstStyle/>
                    <a:p>
                      <a:r>
                        <a:rPr kumimoji="1" lang="en-US" altLang="ja-JP" sz="1700" dirty="0"/>
                        <a:t>Outlook 2019</a:t>
                      </a:r>
                      <a:endParaRPr kumimoji="1" lang="ja-JP" altLang="en-US" sz="1700" dirty="0"/>
                    </a:p>
                  </a:txBody>
                  <a:tcPr anchor="ctr"/>
                </a:tc>
                <a:tc>
                  <a:txBody>
                    <a:bodyPr/>
                    <a:lstStyle/>
                    <a:p>
                      <a:endParaRPr kumimoji="1" lang="ja-JP" altLang="en-US" sz="1700" dirty="0"/>
                    </a:p>
                  </a:txBody>
                  <a:tcPr anchor="ctr"/>
                </a:tc>
                <a:extLst>
                  <a:ext uri="{0D108BD9-81ED-4DB2-BD59-A6C34878D82A}">
                    <a16:rowId xmlns:a16="http://schemas.microsoft.com/office/drawing/2014/main" val="1322011097"/>
                  </a:ext>
                </a:extLst>
              </a:tr>
            </a:tbl>
          </a:graphicData>
        </a:graphic>
      </p:graphicFrame>
      <p:sp>
        <p:nvSpPr>
          <p:cNvPr id="2" name="タイトル 1">
            <a:extLst>
              <a:ext uri="{FF2B5EF4-FFF2-40B4-BE49-F238E27FC236}">
                <a16:creationId xmlns:a16="http://schemas.microsoft.com/office/drawing/2014/main" id="{A1309E54-963C-47CB-9FD6-93D08249C320}"/>
              </a:ext>
            </a:extLst>
          </p:cNvPr>
          <p:cNvSpPr>
            <a:spLocks noGrp="1"/>
          </p:cNvSpPr>
          <p:nvPr>
            <p:ph type="title"/>
          </p:nvPr>
        </p:nvSpPr>
        <p:spPr/>
        <p:txBody>
          <a:bodyPr/>
          <a:lstStyle/>
          <a:p>
            <a:r>
              <a:rPr lang="ja-JP" altLang="en-US" dirty="0"/>
              <a:t>この科目の目標</a:t>
            </a:r>
            <a:endParaRPr kumimoji="1" lang="ja-JP" altLang="en-US" dirty="0"/>
          </a:p>
        </p:txBody>
      </p:sp>
      <p:sp>
        <p:nvSpPr>
          <p:cNvPr id="3" name="正方形/長方形 2">
            <a:extLst>
              <a:ext uri="{FF2B5EF4-FFF2-40B4-BE49-F238E27FC236}">
                <a16:creationId xmlns:a16="http://schemas.microsoft.com/office/drawing/2014/main" id="{ADCE2B1C-83C0-B282-FF6B-594EC961D6D3}"/>
              </a:ext>
            </a:extLst>
          </p:cNvPr>
          <p:cNvSpPr/>
          <p:nvPr/>
        </p:nvSpPr>
        <p:spPr>
          <a:xfrm>
            <a:off x="2154333" y="2148134"/>
            <a:ext cx="2088232"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FD46E8C-5410-E0D0-6001-CFF973AE593A}"/>
              </a:ext>
            </a:extLst>
          </p:cNvPr>
          <p:cNvSpPr/>
          <p:nvPr/>
        </p:nvSpPr>
        <p:spPr>
          <a:xfrm>
            <a:off x="2154333" y="3183784"/>
            <a:ext cx="2088232"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341EACA-BDB2-E118-D9E0-29250E8E781B}"/>
              </a:ext>
            </a:extLst>
          </p:cNvPr>
          <p:cNvSpPr txBox="1"/>
          <p:nvPr/>
        </p:nvSpPr>
        <p:spPr>
          <a:xfrm>
            <a:off x="4308304" y="2148134"/>
            <a:ext cx="646331" cy="369332"/>
          </a:xfrm>
          <a:prstGeom prst="rect">
            <a:avLst/>
          </a:prstGeom>
          <a:solidFill>
            <a:schemeClr val="tx1"/>
          </a:solidFill>
          <a:ln w="38100">
            <a:solidFill>
              <a:srgbClr val="FF0000"/>
            </a:solidFill>
          </a:ln>
        </p:spPr>
        <p:txBody>
          <a:bodyPr wrap="none" rtlCol="0">
            <a:spAutoFit/>
          </a:bodyPr>
          <a:lstStyle/>
          <a:p>
            <a:r>
              <a:rPr kumimoji="1" lang="ja-JP" altLang="en-US" dirty="0">
                <a:solidFill>
                  <a:srgbClr val="FF0000"/>
                </a:solidFill>
              </a:rPr>
              <a:t>前期</a:t>
            </a:r>
          </a:p>
        </p:txBody>
      </p:sp>
      <p:sp>
        <p:nvSpPr>
          <p:cNvPr id="7" name="テキスト ボックス 6">
            <a:extLst>
              <a:ext uri="{FF2B5EF4-FFF2-40B4-BE49-F238E27FC236}">
                <a16:creationId xmlns:a16="http://schemas.microsoft.com/office/drawing/2014/main" id="{EF038138-7778-F81B-08AB-37D0D9216B3C}"/>
              </a:ext>
            </a:extLst>
          </p:cNvPr>
          <p:cNvSpPr txBox="1"/>
          <p:nvPr/>
        </p:nvSpPr>
        <p:spPr>
          <a:xfrm>
            <a:off x="4308304" y="3183784"/>
            <a:ext cx="646331" cy="369332"/>
          </a:xfrm>
          <a:prstGeom prst="rect">
            <a:avLst/>
          </a:prstGeom>
          <a:solidFill>
            <a:schemeClr val="tx1"/>
          </a:solidFill>
          <a:ln w="38100">
            <a:solidFill>
              <a:srgbClr val="FF0000"/>
            </a:solidFill>
          </a:ln>
        </p:spPr>
        <p:txBody>
          <a:bodyPr wrap="none" rtlCol="0">
            <a:spAutoFit/>
          </a:bodyPr>
          <a:lstStyle/>
          <a:p>
            <a:r>
              <a:rPr lang="ja-JP" altLang="en-US" dirty="0">
                <a:solidFill>
                  <a:srgbClr val="FF0000"/>
                </a:solidFill>
              </a:rPr>
              <a:t>後期</a:t>
            </a:r>
            <a:endParaRPr kumimoji="1" lang="ja-JP" altLang="en-US" dirty="0">
              <a:solidFill>
                <a:srgbClr val="FF0000"/>
              </a:solidFill>
            </a:endParaRPr>
          </a:p>
        </p:txBody>
      </p:sp>
    </p:spTree>
    <p:extLst>
      <p:ext uri="{BB962C8B-B14F-4D97-AF65-F5344CB8AC3E}">
        <p14:creationId xmlns:p14="http://schemas.microsoft.com/office/powerpoint/2010/main" val="229332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ja-JP" altLang="en-US" dirty="0"/>
              <a:t>教科書</a:t>
            </a:r>
          </a:p>
        </p:txBody>
      </p:sp>
      <p:sp>
        <p:nvSpPr>
          <p:cNvPr id="2" name="コンテンツ プレースホルダー 1"/>
          <p:cNvSpPr>
            <a:spLocks noGrp="1"/>
          </p:cNvSpPr>
          <p:nvPr>
            <p:ph sz="half" idx="1"/>
          </p:nvPr>
        </p:nvSpPr>
        <p:spPr>
          <a:xfrm>
            <a:off x="457200" y="1600200"/>
            <a:ext cx="8229600" cy="1252736"/>
          </a:xfrm>
        </p:spPr>
        <p:txBody>
          <a:bodyPr/>
          <a:lstStyle/>
          <a:p>
            <a:pPr eaLnBrk="1" hangingPunct="1">
              <a:defRPr/>
            </a:pPr>
            <a:r>
              <a:rPr lang="en-US" altLang="ja-JP" sz="2600" dirty="0"/>
              <a:t>(</a:t>
            </a:r>
            <a:r>
              <a:rPr lang="ja-JP" altLang="en-US" sz="2600" dirty="0"/>
              <a:t>前期</a:t>
            </a:r>
            <a:r>
              <a:rPr lang="en-US" altLang="ja-JP" sz="2600" dirty="0"/>
              <a:t>)MOS Word 365&amp;2019 </a:t>
            </a:r>
            <a:r>
              <a:rPr lang="ja-JP" altLang="en-US" sz="2600" dirty="0"/>
              <a:t>対策テキスト</a:t>
            </a:r>
            <a:r>
              <a:rPr lang="en-US" altLang="ja-JP" sz="2600" dirty="0"/>
              <a:t>&amp;</a:t>
            </a:r>
            <a:r>
              <a:rPr lang="ja-JP" altLang="en-US" sz="2600" dirty="0"/>
              <a:t>問題集</a:t>
            </a:r>
            <a:endParaRPr lang="en-US" altLang="ja-JP" sz="2600" dirty="0"/>
          </a:p>
          <a:p>
            <a:pPr eaLnBrk="1" hangingPunct="1">
              <a:defRPr/>
            </a:pPr>
            <a:r>
              <a:rPr lang="en-US" altLang="ja-JP" sz="2600" dirty="0"/>
              <a:t>(</a:t>
            </a:r>
            <a:r>
              <a:rPr lang="ja-JP" altLang="en-US" sz="2600" dirty="0"/>
              <a:t>後期</a:t>
            </a:r>
            <a:r>
              <a:rPr lang="en-US" altLang="ja-JP" sz="2600" dirty="0"/>
              <a:t>)MOS Excel 365&amp;2019 </a:t>
            </a:r>
            <a:r>
              <a:rPr lang="ja-JP" altLang="en-US" sz="2600" dirty="0"/>
              <a:t>対策テキスト</a:t>
            </a:r>
            <a:r>
              <a:rPr lang="en-US" altLang="ja-JP" sz="2600" dirty="0"/>
              <a:t>&amp;</a:t>
            </a:r>
            <a:r>
              <a:rPr lang="ja-JP" altLang="en-US" sz="2600" dirty="0"/>
              <a:t>問題集</a:t>
            </a:r>
          </a:p>
        </p:txBody>
      </p:sp>
      <p:pic>
        <p:nvPicPr>
          <p:cNvPr id="3" name="Picture 2" descr="MOS Word 365&amp;2019 対策テキスト&amp;問題集 (よくわかるマスター)">
            <a:extLst>
              <a:ext uri="{FF2B5EF4-FFF2-40B4-BE49-F238E27FC236}">
                <a16:creationId xmlns:a16="http://schemas.microsoft.com/office/drawing/2014/main" id="{6F441B5C-8715-42EE-BB8D-ABA87890F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077" y="2856415"/>
            <a:ext cx="22479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OS Excel 365&amp;2019 対策テキスト&amp;問題集 (よくわかるマスター)">
            <a:extLst>
              <a:ext uri="{FF2B5EF4-FFF2-40B4-BE49-F238E27FC236}">
                <a16:creationId xmlns:a16="http://schemas.microsoft.com/office/drawing/2014/main" id="{55C95610-2AB7-4F8D-BE0B-BFD8F5515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876249"/>
            <a:ext cx="22479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493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22562D9-088A-4428-8726-E3A28C4EA750}"/>
              </a:ext>
            </a:extLst>
          </p:cNvPr>
          <p:cNvSpPr>
            <a:spLocks noGrp="1"/>
          </p:cNvSpPr>
          <p:nvPr>
            <p:ph type="title"/>
          </p:nvPr>
        </p:nvSpPr>
        <p:spPr/>
        <p:txBody>
          <a:bodyPr/>
          <a:lstStyle/>
          <a:p>
            <a:r>
              <a:rPr kumimoji="1" lang="ja-JP" altLang="en-US" dirty="0"/>
              <a:t>評価</a:t>
            </a:r>
          </a:p>
        </p:txBody>
      </p:sp>
      <p:sp>
        <p:nvSpPr>
          <p:cNvPr id="6" name="コンテンツ プレースホルダー 5">
            <a:extLst>
              <a:ext uri="{FF2B5EF4-FFF2-40B4-BE49-F238E27FC236}">
                <a16:creationId xmlns:a16="http://schemas.microsoft.com/office/drawing/2014/main" id="{472E55EC-2E9B-4A0B-B853-4C1BA5537945}"/>
              </a:ext>
            </a:extLst>
          </p:cNvPr>
          <p:cNvSpPr>
            <a:spLocks noGrp="1"/>
          </p:cNvSpPr>
          <p:nvPr>
            <p:ph idx="1"/>
          </p:nvPr>
        </p:nvSpPr>
        <p:spPr/>
        <p:txBody>
          <a:bodyPr/>
          <a:lstStyle/>
          <a:p>
            <a:r>
              <a:rPr lang="ja-JP" altLang="en-US" dirty="0"/>
              <a:t>前期</a:t>
            </a:r>
            <a:endParaRPr lang="en-US" altLang="ja-JP" dirty="0"/>
          </a:p>
          <a:p>
            <a:pPr lvl="1"/>
            <a:r>
              <a:rPr lang="ja-JP" altLang="en-US" dirty="0"/>
              <a:t>日本医師会認定秘書について調べてレポートを提出</a:t>
            </a:r>
            <a:endParaRPr lang="en-US" altLang="ja-JP" dirty="0"/>
          </a:p>
          <a:p>
            <a:r>
              <a:rPr lang="ja-JP" altLang="en-US" dirty="0"/>
              <a:t>後期</a:t>
            </a:r>
            <a:endParaRPr lang="en-US" altLang="ja-JP" dirty="0"/>
          </a:p>
          <a:p>
            <a:pPr lvl="1"/>
            <a:r>
              <a:rPr lang="en-US" altLang="ja-JP" dirty="0"/>
              <a:t>Excel</a:t>
            </a:r>
            <a:r>
              <a:rPr lang="ja-JP" altLang="en-US" dirty="0"/>
              <a:t>の課題を提出</a:t>
            </a:r>
            <a:endParaRPr lang="en-US" altLang="ja-JP" dirty="0"/>
          </a:p>
        </p:txBody>
      </p:sp>
    </p:spTree>
    <p:extLst>
      <p:ext uri="{BB962C8B-B14F-4D97-AF65-F5344CB8AC3E}">
        <p14:creationId xmlns:p14="http://schemas.microsoft.com/office/powerpoint/2010/main" val="127081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DA15CE4-2FDF-4E98-8A8B-57FD7066FF02}"/>
              </a:ext>
            </a:extLst>
          </p:cNvPr>
          <p:cNvSpPr>
            <a:spLocks noGrp="1"/>
          </p:cNvSpPr>
          <p:nvPr>
            <p:ph type="title"/>
          </p:nvPr>
        </p:nvSpPr>
        <p:spPr/>
        <p:txBody>
          <a:bodyPr/>
          <a:lstStyle/>
          <a:p>
            <a:r>
              <a:rPr lang="en-US" altLang="ja-JP" cap="none" dirty="0"/>
              <a:t>MOS(Word)</a:t>
            </a:r>
            <a:r>
              <a:rPr lang="ja-JP" altLang="en-US" cap="none" dirty="0"/>
              <a:t>試験の受験</a:t>
            </a:r>
          </a:p>
        </p:txBody>
      </p:sp>
      <p:sp>
        <p:nvSpPr>
          <p:cNvPr id="5" name="テキスト プレースホルダー 4">
            <a:extLst>
              <a:ext uri="{FF2B5EF4-FFF2-40B4-BE49-F238E27FC236}">
                <a16:creationId xmlns:a16="http://schemas.microsoft.com/office/drawing/2014/main" id="{FF937A53-AA41-422F-9714-9D32475F5F04}"/>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33168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92530A-6EFB-4070-80EC-3733AE179B03}"/>
              </a:ext>
            </a:extLst>
          </p:cNvPr>
          <p:cNvSpPr>
            <a:spLocks noGrp="1"/>
          </p:cNvSpPr>
          <p:nvPr>
            <p:ph type="title"/>
          </p:nvPr>
        </p:nvSpPr>
        <p:spPr/>
        <p:txBody>
          <a:bodyPr/>
          <a:lstStyle/>
          <a:p>
            <a:r>
              <a:rPr kumimoji="1" lang="en-US" altLang="ja-JP" dirty="0"/>
              <a:t>MOS</a:t>
            </a:r>
            <a:r>
              <a:rPr kumimoji="1" lang="ja-JP" altLang="en-US" dirty="0"/>
              <a:t>試験の概要</a:t>
            </a:r>
          </a:p>
        </p:txBody>
      </p:sp>
      <p:sp>
        <p:nvSpPr>
          <p:cNvPr id="3" name="コンテンツ プレースホルダー 2">
            <a:extLst>
              <a:ext uri="{FF2B5EF4-FFF2-40B4-BE49-F238E27FC236}">
                <a16:creationId xmlns:a16="http://schemas.microsoft.com/office/drawing/2014/main" id="{C0887FF2-8A3B-4DF7-B8C6-77AA25AAF3E5}"/>
              </a:ext>
            </a:extLst>
          </p:cNvPr>
          <p:cNvSpPr>
            <a:spLocks noGrp="1"/>
          </p:cNvSpPr>
          <p:nvPr>
            <p:ph idx="1"/>
          </p:nvPr>
        </p:nvSpPr>
        <p:spPr/>
        <p:txBody>
          <a:bodyPr/>
          <a:lstStyle/>
          <a:p>
            <a:r>
              <a:rPr kumimoji="1" lang="ja-JP" altLang="en-US" dirty="0"/>
              <a:t>受験料</a:t>
            </a:r>
            <a:r>
              <a:rPr lang="en-US" altLang="ja-JP" dirty="0"/>
              <a:t>(</a:t>
            </a:r>
            <a:r>
              <a:rPr lang="ja-JP" altLang="en-US" dirty="0"/>
              <a:t>学割</a:t>
            </a:r>
            <a:r>
              <a:rPr lang="en-US" altLang="ja-JP" dirty="0"/>
              <a:t>)</a:t>
            </a:r>
            <a:r>
              <a:rPr lang="ja-JP" altLang="en-US" dirty="0"/>
              <a:t>：</a:t>
            </a:r>
            <a:r>
              <a:rPr lang="en-US" altLang="ja-JP" dirty="0"/>
              <a:t>9,680</a:t>
            </a:r>
            <a:r>
              <a:rPr lang="ja-JP" altLang="en-US" dirty="0"/>
              <a:t>円</a:t>
            </a:r>
            <a:r>
              <a:rPr lang="en-US" altLang="ja-JP" dirty="0"/>
              <a:t>(</a:t>
            </a:r>
            <a:r>
              <a:rPr lang="ja-JP" altLang="en-US" dirty="0"/>
              <a:t>税込</a:t>
            </a:r>
            <a:r>
              <a:rPr lang="en-US" altLang="ja-JP" dirty="0"/>
              <a:t>)</a:t>
            </a:r>
            <a:endParaRPr kumimoji="1" lang="en-US" altLang="ja-JP" dirty="0"/>
          </a:p>
          <a:p>
            <a:r>
              <a:rPr lang="ja-JP" altLang="en-US" dirty="0"/>
              <a:t>画面の指示に従って</a:t>
            </a:r>
            <a:r>
              <a:rPr lang="en-US" altLang="ja-JP" dirty="0"/>
              <a:t>Word</a:t>
            </a:r>
            <a:r>
              <a:rPr lang="ja-JP" altLang="en-US" dirty="0"/>
              <a:t>等を操作</a:t>
            </a:r>
            <a:endParaRPr lang="en-US" altLang="ja-JP" dirty="0"/>
          </a:p>
          <a:p>
            <a:r>
              <a:rPr kumimoji="1" lang="ja-JP" altLang="en-US" dirty="0"/>
              <a:t>制限時間：</a:t>
            </a:r>
            <a:r>
              <a:rPr kumimoji="1" lang="en-US" altLang="ja-JP" dirty="0"/>
              <a:t>50</a:t>
            </a:r>
            <a:r>
              <a:rPr kumimoji="1" lang="ja-JP" altLang="en-US" dirty="0"/>
              <a:t>分</a:t>
            </a:r>
            <a:endParaRPr kumimoji="1" lang="en-US" altLang="ja-JP" dirty="0"/>
          </a:p>
          <a:p>
            <a:r>
              <a:rPr lang="ja-JP" altLang="en-US" dirty="0"/>
              <a:t>問題数：</a:t>
            </a:r>
            <a:r>
              <a:rPr lang="en-US" altLang="ja-JP" dirty="0"/>
              <a:t>40</a:t>
            </a:r>
            <a:r>
              <a:rPr lang="ja-JP" altLang="en-US" dirty="0"/>
              <a:t>問程度</a:t>
            </a:r>
            <a:endParaRPr lang="en-US" altLang="ja-JP" dirty="0"/>
          </a:p>
          <a:p>
            <a:r>
              <a:rPr lang="en-US" altLang="ja-JP" dirty="0"/>
              <a:t>1000</a:t>
            </a:r>
            <a:r>
              <a:rPr lang="ja-JP" altLang="en-US" dirty="0"/>
              <a:t>点満点で</a:t>
            </a:r>
            <a:r>
              <a:rPr lang="en-US" altLang="ja-JP" dirty="0"/>
              <a:t>700</a:t>
            </a:r>
            <a:r>
              <a:rPr lang="ja-JP" altLang="en-US" dirty="0"/>
              <a:t>点以上取ると合格</a:t>
            </a:r>
            <a:endParaRPr lang="en-US" altLang="ja-JP" dirty="0"/>
          </a:p>
          <a:p>
            <a:r>
              <a:rPr kumimoji="1" lang="ja-JP" altLang="en-US" dirty="0"/>
              <a:t>持ち込み</a:t>
            </a:r>
            <a:r>
              <a:rPr lang="ja-JP" altLang="en-US" dirty="0"/>
              <a:t>不可</a:t>
            </a:r>
            <a:endParaRPr lang="en-US" altLang="ja-JP" dirty="0"/>
          </a:p>
          <a:p>
            <a:r>
              <a:rPr kumimoji="1" lang="ja-JP" altLang="en-US" dirty="0"/>
              <a:t>模擬試験で繰り返し練習して操作手順をしっかり記憶すれば合格可能</a:t>
            </a:r>
          </a:p>
        </p:txBody>
      </p:sp>
    </p:spTree>
    <p:extLst>
      <p:ext uri="{BB962C8B-B14F-4D97-AF65-F5344CB8AC3E}">
        <p14:creationId xmlns:p14="http://schemas.microsoft.com/office/powerpoint/2010/main" val="1053758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133FF2F-7ABB-464A-8192-F067C3A88BC5}"/>
              </a:ext>
            </a:extLst>
          </p:cNvPr>
          <p:cNvSpPr>
            <a:spLocks noGrp="1"/>
          </p:cNvSpPr>
          <p:nvPr>
            <p:ph type="title"/>
          </p:nvPr>
        </p:nvSpPr>
        <p:spPr/>
        <p:txBody>
          <a:bodyPr/>
          <a:lstStyle/>
          <a:p>
            <a:r>
              <a:rPr lang="en-US" altLang="ja-JP" dirty="0"/>
              <a:t>MOS</a:t>
            </a:r>
            <a:r>
              <a:rPr lang="ja-JP" altLang="en-US" dirty="0"/>
              <a:t>の受験方法</a:t>
            </a:r>
          </a:p>
        </p:txBody>
      </p:sp>
      <p:sp>
        <p:nvSpPr>
          <p:cNvPr id="5" name="コンテンツ プレースホルダー 4">
            <a:extLst>
              <a:ext uri="{FF2B5EF4-FFF2-40B4-BE49-F238E27FC236}">
                <a16:creationId xmlns:a16="http://schemas.microsoft.com/office/drawing/2014/main" id="{ECC02F4D-86A4-4CEE-A5A2-A59814C28FC7}"/>
              </a:ext>
            </a:extLst>
          </p:cNvPr>
          <p:cNvSpPr>
            <a:spLocks noGrp="1"/>
          </p:cNvSpPr>
          <p:nvPr>
            <p:ph idx="1"/>
          </p:nvPr>
        </p:nvSpPr>
        <p:spPr/>
        <p:txBody>
          <a:bodyPr/>
          <a:lstStyle/>
          <a:p>
            <a:r>
              <a:rPr lang="ja-JP" altLang="en-US" sz="2800" dirty="0"/>
              <a:t>全国一斉試験</a:t>
            </a:r>
            <a:endParaRPr lang="en-US" altLang="ja-JP" sz="2800" dirty="0"/>
          </a:p>
          <a:p>
            <a:pPr lvl="1"/>
            <a:r>
              <a:rPr lang="ja-JP" altLang="en-US" sz="2400" dirty="0"/>
              <a:t>全国で共通の日に実施される試験</a:t>
            </a:r>
            <a:endParaRPr lang="en-US" altLang="ja-JP" sz="2400" dirty="0"/>
          </a:p>
          <a:p>
            <a:pPr lvl="1"/>
            <a:r>
              <a:rPr lang="ja-JP" altLang="en-US" sz="2400" dirty="0"/>
              <a:t>ほぼ月</a:t>
            </a:r>
            <a:r>
              <a:rPr lang="en-US" altLang="ja-JP" sz="2400" dirty="0"/>
              <a:t>1</a:t>
            </a:r>
            <a:r>
              <a:rPr lang="ja-JP" altLang="en-US" sz="2400" dirty="0"/>
              <a:t>回実施</a:t>
            </a:r>
            <a:endParaRPr lang="en-US" altLang="ja-JP" sz="2400" dirty="0"/>
          </a:p>
          <a:p>
            <a:pPr lvl="1"/>
            <a:r>
              <a:rPr lang="en-US" altLang="ja-JP" sz="2400" dirty="0"/>
              <a:t>MOS</a:t>
            </a:r>
            <a:r>
              <a:rPr lang="ja-JP" altLang="en-US" sz="2400" dirty="0"/>
              <a:t>のホームページで申し込み</a:t>
            </a:r>
            <a:endParaRPr lang="en-US" altLang="ja-JP" sz="2400" dirty="0"/>
          </a:p>
          <a:p>
            <a:r>
              <a:rPr lang="ja-JP" altLang="en-US" sz="2800" dirty="0"/>
              <a:t>随時試験</a:t>
            </a:r>
            <a:endParaRPr lang="en-US" altLang="ja-JP" sz="2800" dirty="0"/>
          </a:p>
          <a:p>
            <a:pPr lvl="1"/>
            <a:r>
              <a:rPr lang="en-US" altLang="ja-JP" sz="2400" dirty="0"/>
              <a:t>MOS</a:t>
            </a:r>
            <a:r>
              <a:rPr lang="ja-JP" altLang="en-US" sz="2400" dirty="0"/>
              <a:t>のホームページで近隣の受験会場を検索</a:t>
            </a:r>
            <a:endParaRPr lang="en-US" altLang="ja-JP" sz="2400" dirty="0"/>
          </a:p>
          <a:p>
            <a:pPr lvl="1"/>
            <a:r>
              <a:rPr lang="ja-JP" altLang="en-US" sz="2400" dirty="0"/>
              <a:t>受験会場に連絡して受験申込</a:t>
            </a:r>
            <a:endParaRPr lang="en-US" altLang="ja-JP" sz="2400" dirty="0"/>
          </a:p>
          <a:p>
            <a:pPr lvl="1"/>
            <a:r>
              <a:rPr lang="ja-JP" altLang="en-US" sz="2400" dirty="0"/>
              <a:t>指定された日時に受験</a:t>
            </a:r>
            <a:endParaRPr lang="en-US" altLang="ja-JP" sz="2400" dirty="0"/>
          </a:p>
          <a:p>
            <a:r>
              <a:rPr lang="ja-JP" altLang="en-US" sz="2800" dirty="0"/>
              <a:t>上記どちらかの方法で各自で受験</a:t>
            </a:r>
          </a:p>
        </p:txBody>
      </p:sp>
    </p:spTree>
    <p:extLst>
      <p:ext uri="{BB962C8B-B14F-4D97-AF65-F5344CB8AC3E}">
        <p14:creationId xmlns:p14="http://schemas.microsoft.com/office/powerpoint/2010/main" val="1708768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0C6709-585B-40FE-A9A3-9BEB0C30B20A}"/>
              </a:ext>
            </a:extLst>
          </p:cNvPr>
          <p:cNvSpPr>
            <a:spLocks noGrp="1"/>
          </p:cNvSpPr>
          <p:nvPr>
            <p:ph type="title"/>
          </p:nvPr>
        </p:nvSpPr>
        <p:spPr/>
        <p:txBody>
          <a:bodyPr/>
          <a:lstStyle/>
          <a:p>
            <a:r>
              <a:rPr kumimoji="1" lang="ja-JP" altLang="en-US" dirty="0"/>
              <a:t>今日の内容</a:t>
            </a:r>
          </a:p>
        </p:txBody>
      </p:sp>
      <p:sp>
        <p:nvSpPr>
          <p:cNvPr id="3" name="コンテンツ プレースホルダー 2">
            <a:extLst>
              <a:ext uri="{FF2B5EF4-FFF2-40B4-BE49-F238E27FC236}">
                <a16:creationId xmlns:a16="http://schemas.microsoft.com/office/drawing/2014/main" id="{853D6D9D-C43F-4113-B337-54D864FD70AE}"/>
              </a:ext>
            </a:extLst>
          </p:cNvPr>
          <p:cNvSpPr>
            <a:spLocks noGrp="1"/>
          </p:cNvSpPr>
          <p:nvPr>
            <p:ph idx="1"/>
          </p:nvPr>
        </p:nvSpPr>
        <p:spPr/>
        <p:txBody>
          <a:bodyPr/>
          <a:lstStyle/>
          <a:p>
            <a:r>
              <a:rPr lang="ja-JP" altLang="en-US" dirty="0"/>
              <a:t>自己紹介</a:t>
            </a:r>
            <a:endParaRPr lang="en-US" altLang="ja-JP" dirty="0"/>
          </a:p>
          <a:p>
            <a:r>
              <a:rPr lang="ja-JP" altLang="en-US" dirty="0"/>
              <a:t>この授業の概要</a:t>
            </a:r>
            <a:endParaRPr lang="en-US" altLang="ja-JP" dirty="0"/>
          </a:p>
          <a:p>
            <a:r>
              <a:rPr lang="en-US" altLang="ja-JP" dirty="0"/>
              <a:t>MOS(Word)</a:t>
            </a:r>
            <a:r>
              <a:rPr lang="ja-JP" altLang="en-US" dirty="0"/>
              <a:t>試験の受験</a:t>
            </a:r>
            <a:endParaRPr lang="en-US" altLang="ja-JP" dirty="0"/>
          </a:p>
          <a:p>
            <a:r>
              <a:rPr lang="en-US" altLang="ja-JP" dirty="0"/>
              <a:t>USB</a:t>
            </a:r>
            <a:r>
              <a:rPr lang="ja-JP" altLang="en-US" dirty="0"/>
              <a:t>メモリについて</a:t>
            </a:r>
            <a:endParaRPr lang="en-US" altLang="ja-JP" dirty="0"/>
          </a:p>
          <a:p>
            <a:r>
              <a:rPr lang="ja-JP" altLang="en-US" dirty="0"/>
              <a:t>情報処理ホームページについて</a:t>
            </a:r>
            <a:endParaRPr lang="en-US" altLang="ja-JP" dirty="0"/>
          </a:p>
          <a:p>
            <a:r>
              <a:rPr lang="ja-JP" altLang="en-US" dirty="0"/>
              <a:t>ファイルの操作</a:t>
            </a:r>
            <a:endParaRPr lang="en-US" altLang="ja-JP" dirty="0"/>
          </a:p>
          <a:p>
            <a:endParaRPr lang="en-US" altLang="ja-JP" dirty="0"/>
          </a:p>
        </p:txBody>
      </p:sp>
    </p:spTree>
    <p:extLst>
      <p:ext uri="{BB962C8B-B14F-4D97-AF65-F5344CB8AC3E}">
        <p14:creationId xmlns:p14="http://schemas.microsoft.com/office/powerpoint/2010/main" val="490733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37C51B-4059-F879-42B1-B4C34C5FD7DF}"/>
              </a:ext>
            </a:extLst>
          </p:cNvPr>
          <p:cNvSpPr>
            <a:spLocks noGrp="1"/>
          </p:cNvSpPr>
          <p:nvPr>
            <p:ph type="title"/>
          </p:nvPr>
        </p:nvSpPr>
        <p:spPr/>
        <p:txBody>
          <a:bodyPr/>
          <a:lstStyle/>
          <a:p>
            <a:r>
              <a:rPr kumimoji="1" lang="ja-JP" altLang="en-US" dirty="0"/>
              <a:t>受験までの流れ</a:t>
            </a:r>
          </a:p>
        </p:txBody>
      </p:sp>
      <p:sp>
        <p:nvSpPr>
          <p:cNvPr id="3" name="コンテンツ プレースホルダー 2">
            <a:extLst>
              <a:ext uri="{FF2B5EF4-FFF2-40B4-BE49-F238E27FC236}">
                <a16:creationId xmlns:a16="http://schemas.microsoft.com/office/drawing/2014/main" id="{70658E73-F4F6-1951-9616-30D972BB54EF}"/>
              </a:ext>
            </a:extLst>
          </p:cNvPr>
          <p:cNvSpPr>
            <a:spLocks noGrp="1"/>
          </p:cNvSpPr>
          <p:nvPr>
            <p:ph idx="1"/>
          </p:nvPr>
        </p:nvSpPr>
        <p:spPr/>
        <p:txBody>
          <a:bodyPr/>
          <a:lstStyle/>
          <a:p>
            <a:r>
              <a:rPr kumimoji="1" lang="ja-JP" altLang="en-US" dirty="0"/>
              <a:t>前期</a:t>
            </a:r>
            <a:endParaRPr kumimoji="1" lang="en-US" altLang="ja-JP" dirty="0"/>
          </a:p>
          <a:p>
            <a:pPr lvl="1"/>
            <a:r>
              <a:rPr kumimoji="1" lang="en-US" altLang="ja-JP" dirty="0"/>
              <a:t>Word</a:t>
            </a:r>
            <a:r>
              <a:rPr kumimoji="1" lang="ja-JP" altLang="en-US" dirty="0"/>
              <a:t>の各分野の解説</a:t>
            </a:r>
            <a:endParaRPr kumimoji="1" lang="en-US" altLang="ja-JP" dirty="0"/>
          </a:p>
          <a:p>
            <a:r>
              <a:rPr lang="ja-JP" altLang="en-US" dirty="0"/>
              <a:t>後期の最初の</a:t>
            </a:r>
            <a:r>
              <a:rPr lang="en-US" altLang="ja-JP" dirty="0"/>
              <a:t>5</a:t>
            </a:r>
            <a:r>
              <a:rPr lang="ja-JP" altLang="en-US" dirty="0"/>
              <a:t>回</a:t>
            </a:r>
            <a:r>
              <a:rPr lang="en-US" altLang="ja-JP" dirty="0"/>
              <a:t>(9</a:t>
            </a:r>
            <a:r>
              <a:rPr lang="ja-JP" altLang="en-US" dirty="0"/>
              <a:t>～</a:t>
            </a:r>
            <a:r>
              <a:rPr lang="en-US" altLang="ja-JP" dirty="0"/>
              <a:t>10</a:t>
            </a:r>
            <a:r>
              <a:rPr lang="ja-JP" altLang="en-US" dirty="0"/>
              <a:t>月</a:t>
            </a:r>
            <a:r>
              <a:rPr lang="en-US" altLang="ja-JP" dirty="0"/>
              <a:t>)</a:t>
            </a:r>
          </a:p>
          <a:p>
            <a:pPr lvl="1"/>
            <a:r>
              <a:rPr lang="en-US" altLang="ja-JP" dirty="0"/>
              <a:t>MOS</a:t>
            </a:r>
            <a:r>
              <a:rPr lang="ja-JP" altLang="en-US" dirty="0"/>
              <a:t>の模擬試験</a:t>
            </a:r>
            <a:endParaRPr lang="en-US" altLang="ja-JP" dirty="0"/>
          </a:p>
          <a:p>
            <a:pPr lvl="1"/>
            <a:r>
              <a:rPr lang="ja-JP" altLang="en-US" dirty="0"/>
              <a:t>受験準備</a:t>
            </a:r>
            <a:r>
              <a:rPr lang="en-US" altLang="ja-JP" dirty="0"/>
              <a:t>(ID</a:t>
            </a:r>
            <a:r>
              <a:rPr lang="ja-JP" altLang="en-US" dirty="0"/>
              <a:t>取得、受験申込等</a:t>
            </a:r>
            <a:r>
              <a:rPr lang="en-US" altLang="ja-JP" dirty="0"/>
              <a:t>)</a:t>
            </a:r>
          </a:p>
          <a:p>
            <a:r>
              <a:rPr lang="en-US" altLang="ja-JP" dirty="0"/>
              <a:t>11</a:t>
            </a:r>
            <a:r>
              <a:rPr lang="ja-JP" altLang="en-US" dirty="0"/>
              <a:t>月</a:t>
            </a:r>
            <a:r>
              <a:rPr lang="en-US" altLang="ja-JP" dirty="0"/>
              <a:t>8</a:t>
            </a:r>
            <a:r>
              <a:rPr lang="ja-JP" altLang="en-US" dirty="0"/>
              <a:t>日</a:t>
            </a:r>
            <a:r>
              <a:rPr lang="en-US" altLang="ja-JP" dirty="0"/>
              <a:t>(</a:t>
            </a:r>
            <a:r>
              <a:rPr lang="ja-JP" altLang="en-US" dirty="0"/>
              <a:t>日</a:t>
            </a:r>
            <a:r>
              <a:rPr lang="en-US" altLang="ja-JP" dirty="0"/>
              <a:t>)</a:t>
            </a:r>
            <a:r>
              <a:rPr lang="ja-JP" altLang="en-US" dirty="0"/>
              <a:t>までに各自で受験</a:t>
            </a:r>
            <a:endParaRPr lang="en-US" altLang="ja-JP" dirty="0"/>
          </a:p>
          <a:p>
            <a:pPr lvl="1"/>
            <a:r>
              <a:rPr lang="en-US" altLang="ja-JP" dirty="0"/>
              <a:t>11</a:t>
            </a:r>
            <a:r>
              <a:rPr lang="ja-JP" altLang="en-US" dirty="0"/>
              <a:t>月</a:t>
            </a:r>
            <a:r>
              <a:rPr lang="en-US" altLang="ja-JP" dirty="0"/>
              <a:t>8</a:t>
            </a:r>
            <a:r>
              <a:rPr lang="ja-JP" altLang="en-US" dirty="0"/>
              <a:t>日は全国一斉試験</a:t>
            </a:r>
            <a:r>
              <a:rPr lang="en-US" altLang="ja-JP" dirty="0"/>
              <a:t>(</a:t>
            </a:r>
            <a:r>
              <a:rPr lang="ja-JP" altLang="en-US" dirty="0"/>
              <a:t>ただし会場は埼玉県の大宮</a:t>
            </a:r>
            <a:r>
              <a:rPr lang="en-US" altLang="ja-JP" dirty="0"/>
              <a:t>)</a:t>
            </a:r>
          </a:p>
          <a:p>
            <a:pPr lvl="1"/>
            <a:endParaRPr lang="en-US" altLang="ja-JP" dirty="0"/>
          </a:p>
          <a:p>
            <a:endParaRPr lang="en-US" altLang="ja-JP" dirty="0"/>
          </a:p>
        </p:txBody>
      </p:sp>
    </p:spTree>
    <p:extLst>
      <p:ext uri="{BB962C8B-B14F-4D97-AF65-F5344CB8AC3E}">
        <p14:creationId xmlns:p14="http://schemas.microsoft.com/office/powerpoint/2010/main" val="3826327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82BF0D-0E93-48AD-B9E3-F8B629FFFC6B}"/>
              </a:ext>
            </a:extLst>
          </p:cNvPr>
          <p:cNvSpPr>
            <a:spLocks noGrp="1"/>
          </p:cNvSpPr>
          <p:nvPr>
            <p:ph type="title"/>
          </p:nvPr>
        </p:nvSpPr>
        <p:spPr/>
        <p:txBody>
          <a:bodyPr/>
          <a:lstStyle/>
          <a:p>
            <a:r>
              <a:rPr kumimoji="1" lang="ja-JP" altLang="en-US" dirty="0"/>
              <a:t>本学付近の随時試験会場</a:t>
            </a:r>
          </a:p>
        </p:txBody>
      </p:sp>
      <p:sp>
        <p:nvSpPr>
          <p:cNvPr id="3" name="コンテンツ プレースホルダー 2">
            <a:extLst>
              <a:ext uri="{FF2B5EF4-FFF2-40B4-BE49-F238E27FC236}">
                <a16:creationId xmlns:a16="http://schemas.microsoft.com/office/drawing/2014/main" id="{A1DE008D-F091-4BAD-95B3-3B3A9CC677F2}"/>
              </a:ext>
            </a:extLst>
          </p:cNvPr>
          <p:cNvSpPr>
            <a:spLocks noGrp="1"/>
          </p:cNvSpPr>
          <p:nvPr>
            <p:ph idx="1"/>
          </p:nvPr>
        </p:nvSpPr>
        <p:spPr/>
        <p:txBody>
          <a:bodyPr/>
          <a:lstStyle/>
          <a:p>
            <a:r>
              <a:rPr lang="ja-JP" altLang="en-US" sz="2800" dirty="0"/>
              <a:t>高崎あら町テストセンター</a:t>
            </a:r>
            <a:endParaRPr lang="en-US" altLang="ja-JP" sz="2800" dirty="0"/>
          </a:p>
          <a:p>
            <a:pPr lvl="1"/>
            <a:r>
              <a:rPr lang="ja-JP" altLang="en-US" sz="2400" dirty="0"/>
              <a:t>高崎駅近く</a:t>
            </a:r>
            <a:endParaRPr lang="en-US" altLang="ja-JP" sz="2400" dirty="0"/>
          </a:p>
          <a:p>
            <a:pPr lvl="1"/>
            <a:r>
              <a:rPr lang="ja-JP" altLang="en-US" sz="2400" dirty="0"/>
              <a:t>毎週日・月・金・土曜日に実施</a:t>
            </a:r>
            <a:endParaRPr lang="en-US" altLang="ja-JP" sz="2400" dirty="0"/>
          </a:p>
          <a:p>
            <a:r>
              <a:rPr lang="ja-JP" altLang="en-US" sz="2800" dirty="0"/>
              <a:t>ハロー</a:t>
            </a:r>
            <a:r>
              <a:rPr lang="en-US" altLang="ja-JP" sz="2800" dirty="0"/>
              <a:t>!</a:t>
            </a:r>
            <a:r>
              <a:rPr lang="ja-JP" altLang="en-US" sz="2800" dirty="0"/>
              <a:t>パソコン教室イオンモール高崎校</a:t>
            </a:r>
            <a:endParaRPr lang="en-US" altLang="ja-JP" sz="2800" dirty="0"/>
          </a:p>
          <a:p>
            <a:pPr lvl="1"/>
            <a:r>
              <a:rPr lang="ja-JP" altLang="en-US" sz="2400" dirty="0"/>
              <a:t>イオンモール高崎内</a:t>
            </a:r>
            <a:endParaRPr lang="en-US" altLang="ja-JP" sz="2400" dirty="0"/>
          </a:p>
          <a:p>
            <a:pPr lvl="1"/>
            <a:r>
              <a:rPr lang="ja-JP" altLang="en-US" sz="2400" dirty="0"/>
              <a:t>毎週土曜日に実施</a:t>
            </a:r>
            <a:endParaRPr lang="en-US" altLang="ja-JP" sz="2400" dirty="0"/>
          </a:p>
          <a:p>
            <a:r>
              <a:rPr lang="ja-JP" altLang="en-US" sz="2800" dirty="0"/>
              <a:t>ひよこパソコン教室　前橋校</a:t>
            </a:r>
            <a:endParaRPr lang="en-US" altLang="ja-JP" sz="2800" dirty="0"/>
          </a:p>
          <a:p>
            <a:pPr lvl="1"/>
            <a:r>
              <a:rPr lang="ja-JP" altLang="en-US" sz="2400" dirty="0"/>
              <a:t>ケーズデンキ前橋本店内（吉岡町）</a:t>
            </a:r>
            <a:endParaRPr lang="en-US" altLang="ja-JP" sz="2400" dirty="0"/>
          </a:p>
          <a:p>
            <a:pPr lvl="1"/>
            <a:r>
              <a:rPr lang="ja-JP" altLang="en-US" sz="2400" dirty="0"/>
              <a:t>毎週月・火・水・土曜日に実施</a:t>
            </a:r>
            <a:endParaRPr lang="en-US" altLang="ja-JP" sz="2400" dirty="0"/>
          </a:p>
          <a:p>
            <a:pPr lvl="1"/>
            <a:endParaRPr lang="en-US" altLang="ja-JP" sz="2400" dirty="0"/>
          </a:p>
        </p:txBody>
      </p:sp>
    </p:spTree>
    <p:extLst>
      <p:ext uri="{BB962C8B-B14F-4D97-AF65-F5344CB8AC3E}">
        <p14:creationId xmlns:p14="http://schemas.microsoft.com/office/powerpoint/2010/main" val="2729087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9430F3-388E-498C-9F6B-84E00ECB3742}"/>
              </a:ext>
            </a:extLst>
          </p:cNvPr>
          <p:cNvSpPr>
            <a:spLocks noGrp="1"/>
          </p:cNvSpPr>
          <p:nvPr>
            <p:ph type="title"/>
          </p:nvPr>
        </p:nvSpPr>
        <p:spPr/>
        <p:txBody>
          <a:bodyPr/>
          <a:lstStyle/>
          <a:p>
            <a:r>
              <a:rPr kumimoji="1" lang="en-US" altLang="ja-JP" dirty="0"/>
              <a:t>USB</a:t>
            </a:r>
            <a:r>
              <a:rPr kumimoji="1" lang="ja-JP" altLang="en-US" dirty="0"/>
              <a:t>メモリ</a:t>
            </a:r>
          </a:p>
        </p:txBody>
      </p:sp>
      <p:sp>
        <p:nvSpPr>
          <p:cNvPr id="3" name="テキスト プレースホルダー 2">
            <a:extLst>
              <a:ext uri="{FF2B5EF4-FFF2-40B4-BE49-F238E27FC236}">
                <a16:creationId xmlns:a16="http://schemas.microsoft.com/office/drawing/2014/main" id="{DFAF286C-FBAA-48EA-BB54-D3FC97EB788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18826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3AE540-3A29-4D47-BCD2-06FECF0D54A9}"/>
              </a:ext>
            </a:extLst>
          </p:cNvPr>
          <p:cNvSpPr>
            <a:spLocks noGrp="1"/>
          </p:cNvSpPr>
          <p:nvPr>
            <p:ph type="title"/>
          </p:nvPr>
        </p:nvSpPr>
        <p:spPr/>
        <p:txBody>
          <a:bodyPr/>
          <a:lstStyle/>
          <a:p>
            <a:r>
              <a:rPr kumimoji="1" lang="en-US" altLang="ja-JP" dirty="0"/>
              <a:t>USB</a:t>
            </a:r>
            <a:r>
              <a:rPr kumimoji="1" lang="ja-JP" altLang="en-US" dirty="0"/>
              <a:t>メモリ</a:t>
            </a:r>
          </a:p>
        </p:txBody>
      </p:sp>
      <p:sp>
        <p:nvSpPr>
          <p:cNvPr id="3" name="コンテンツ プレースホルダー 2">
            <a:extLst>
              <a:ext uri="{FF2B5EF4-FFF2-40B4-BE49-F238E27FC236}">
                <a16:creationId xmlns:a16="http://schemas.microsoft.com/office/drawing/2014/main" id="{106F9904-6C57-445C-9777-860417D9B6D3}"/>
              </a:ext>
            </a:extLst>
          </p:cNvPr>
          <p:cNvSpPr>
            <a:spLocks noGrp="1"/>
          </p:cNvSpPr>
          <p:nvPr>
            <p:ph idx="1"/>
          </p:nvPr>
        </p:nvSpPr>
        <p:spPr>
          <a:xfrm>
            <a:off x="457200" y="1600201"/>
            <a:ext cx="8229600" cy="604664"/>
          </a:xfrm>
        </p:spPr>
        <p:txBody>
          <a:bodyPr/>
          <a:lstStyle/>
          <a:p>
            <a:r>
              <a:rPr kumimoji="1" lang="ja-JP" altLang="en-US" dirty="0"/>
              <a:t>ファイルを保存できる小さなメモリ</a:t>
            </a:r>
          </a:p>
        </p:txBody>
      </p:sp>
      <p:pic>
        <p:nvPicPr>
          <p:cNvPr id="4" name="Picture 4">
            <a:extLst>
              <a:ext uri="{FF2B5EF4-FFF2-40B4-BE49-F238E27FC236}">
                <a16:creationId xmlns:a16="http://schemas.microsoft.com/office/drawing/2014/main" id="{0195CD21-1DE5-43CC-8C5F-7176E4C71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42"/>
          <a:stretch>
            <a:fillRect/>
          </a:stretch>
        </p:blipFill>
        <p:spPr bwMode="auto">
          <a:xfrm>
            <a:off x="1508571" y="2388445"/>
            <a:ext cx="6126858" cy="388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82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2D2DE-BC56-4BF5-B49C-98A2BFA797CF}"/>
              </a:ext>
            </a:extLst>
          </p:cNvPr>
          <p:cNvSpPr>
            <a:spLocks noGrp="1"/>
          </p:cNvSpPr>
          <p:nvPr>
            <p:ph type="title"/>
          </p:nvPr>
        </p:nvSpPr>
        <p:spPr/>
        <p:txBody>
          <a:bodyPr/>
          <a:lstStyle/>
          <a:p>
            <a:r>
              <a:rPr kumimoji="1" lang="en-US" altLang="ja-JP" dirty="0"/>
              <a:t>USB</a:t>
            </a:r>
            <a:r>
              <a:rPr kumimoji="1" lang="ja-JP" altLang="en-US" dirty="0"/>
              <a:t>メモリの購入</a:t>
            </a:r>
          </a:p>
        </p:txBody>
      </p:sp>
      <p:sp>
        <p:nvSpPr>
          <p:cNvPr id="3" name="コンテンツ プレースホルダー 2">
            <a:extLst>
              <a:ext uri="{FF2B5EF4-FFF2-40B4-BE49-F238E27FC236}">
                <a16:creationId xmlns:a16="http://schemas.microsoft.com/office/drawing/2014/main" id="{47A70036-8D2F-446E-AEFC-9F7EABFAF1FA}"/>
              </a:ext>
            </a:extLst>
          </p:cNvPr>
          <p:cNvSpPr>
            <a:spLocks noGrp="1"/>
          </p:cNvSpPr>
          <p:nvPr>
            <p:ph idx="1"/>
          </p:nvPr>
        </p:nvSpPr>
        <p:spPr/>
        <p:txBody>
          <a:bodyPr/>
          <a:lstStyle/>
          <a:p>
            <a:r>
              <a:rPr kumimoji="1" lang="ja-JP" altLang="en-US" dirty="0"/>
              <a:t>ファイルの保存用</a:t>
            </a:r>
            <a:endParaRPr kumimoji="1" lang="en-US" altLang="ja-JP" dirty="0"/>
          </a:p>
          <a:p>
            <a:r>
              <a:rPr lang="en-US" altLang="ja-JP" dirty="0"/>
              <a:t>1</a:t>
            </a:r>
            <a:r>
              <a:rPr lang="ja-JP" altLang="en-US" dirty="0"/>
              <a:t>個</a:t>
            </a:r>
            <a:r>
              <a:rPr lang="en-US" altLang="ja-JP" dirty="0"/>
              <a:t>1,000</a:t>
            </a:r>
            <a:r>
              <a:rPr lang="ja-JP" altLang="en-US" dirty="0"/>
              <a:t>円程度</a:t>
            </a:r>
            <a:endParaRPr lang="en-US" altLang="ja-JP" dirty="0"/>
          </a:p>
          <a:p>
            <a:r>
              <a:rPr lang="ja-JP" altLang="en-US" dirty="0"/>
              <a:t>容量は自由</a:t>
            </a:r>
            <a:r>
              <a:rPr lang="en-US" altLang="ja-JP" dirty="0"/>
              <a:t>(</a:t>
            </a:r>
            <a:r>
              <a:rPr lang="ja-JP" altLang="en-US"/>
              <a:t>小さいもので</a:t>
            </a:r>
            <a:r>
              <a:rPr lang="ja-JP" altLang="en-US" dirty="0"/>
              <a:t>十分</a:t>
            </a:r>
            <a:r>
              <a:rPr lang="en-US" altLang="ja-JP" dirty="0"/>
              <a:t>)</a:t>
            </a:r>
          </a:p>
          <a:p>
            <a:r>
              <a:rPr kumimoji="1" lang="ja-JP" altLang="en-US" dirty="0"/>
              <a:t>電気店</a:t>
            </a:r>
            <a:r>
              <a:rPr lang="ja-JP" altLang="en-US" dirty="0"/>
              <a:t>／コンビニ／ネット通販など</a:t>
            </a:r>
            <a:endParaRPr lang="en-US" altLang="ja-JP" dirty="0"/>
          </a:p>
          <a:p>
            <a:r>
              <a:rPr kumimoji="1" lang="ja-JP" altLang="en-US" dirty="0"/>
              <a:t>次回授業までに購入</a:t>
            </a:r>
            <a:r>
              <a:rPr kumimoji="1" lang="en-US" altLang="ja-JP" dirty="0"/>
              <a:t>(</a:t>
            </a:r>
            <a:r>
              <a:rPr kumimoji="1" lang="ja-JP" altLang="en-US" dirty="0"/>
              <a:t>すでに持っている人はそれで</a:t>
            </a:r>
            <a:r>
              <a:rPr kumimoji="1" lang="en-US" altLang="ja-JP" dirty="0"/>
              <a:t>OK)</a:t>
            </a:r>
            <a:endParaRPr kumimoji="1" lang="ja-JP" altLang="en-US" dirty="0"/>
          </a:p>
        </p:txBody>
      </p:sp>
    </p:spTree>
    <p:extLst>
      <p:ext uri="{BB962C8B-B14F-4D97-AF65-F5344CB8AC3E}">
        <p14:creationId xmlns:p14="http://schemas.microsoft.com/office/powerpoint/2010/main" val="3608927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365123-B753-42C6-B41B-45E0D92F35E7}"/>
              </a:ext>
            </a:extLst>
          </p:cNvPr>
          <p:cNvSpPr>
            <a:spLocks noGrp="1"/>
          </p:cNvSpPr>
          <p:nvPr>
            <p:ph type="title"/>
          </p:nvPr>
        </p:nvSpPr>
        <p:spPr/>
        <p:txBody>
          <a:bodyPr/>
          <a:lstStyle/>
          <a:p>
            <a:r>
              <a:rPr kumimoji="1" lang="ja-JP" altLang="en-US" dirty="0"/>
              <a:t>情報処理ホームページ</a:t>
            </a:r>
          </a:p>
        </p:txBody>
      </p:sp>
      <p:sp>
        <p:nvSpPr>
          <p:cNvPr id="3" name="テキスト プレースホルダー 2">
            <a:extLst>
              <a:ext uri="{FF2B5EF4-FFF2-40B4-BE49-F238E27FC236}">
                <a16:creationId xmlns:a16="http://schemas.microsoft.com/office/drawing/2014/main" id="{B16D5088-2B40-49FD-BA71-CBF3231E494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98788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FBEB1A-CB8F-4D82-8D2E-6CA7CE64894C}"/>
              </a:ext>
            </a:extLst>
          </p:cNvPr>
          <p:cNvSpPr>
            <a:spLocks noGrp="1"/>
          </p:cNvSpPr>
          <p:nvPr>
            <p:ph type="title"/>
          </p:nvPr>
        </p:nvSpPr>
        <p:spPr/>
        <p:txBody>
          <a:bodyPr/>
          <a:lstStyle/>
          <a:p>
            <a:r>
              <a:rPr kumimoji="1" lang="ja-JP" altLang="en-US" dirty="0"/>
              <a:t>情報処理ホームページ</a:t>
            </a:r>
          </a:p>
        </p:txBody>
      </p:sp>
      <p:sp>
        <p:nvSpPr>
          <p:cNvPr id="3" name="コンテンツ プレースホルダー 2">
            <a:extLst>
              <a:ext uri="{FF2B5EF4-FFF2-40B4-BE49-F238E27FC236}">
                <a16:creationId xmlns:a16="http://schemas.microsoft.com/office/drawing/2014/main" id="{EDEC9532-0355-4845-8A68-F082CA42122A}"/>
              </a:ext>
            </a:extLst>
          </p:cNvPr>
          <p:cNvSpPr>
            <a:spLocks noGrp="1"/>
          </p:cNvSpPr>
          <p:nvPr>
            <p:ph idx="1"/>
          </p:nvPr>
        </p:nvSpPr>
        <p:spPr/>
        <p:txBody>
          <a:bodyPr/>
          <a:lstStyle/>
          <a:p>
            <a:r>
              <a:rPr kumimoji="1" lang="ja-JP" altLang="en-US" dirty="0"/>
              <a:t>この科目のホームページ</a:t>
            </a:r>
            <a:endParaRPr kumimoji="1" lang="en-US" altLang="ja-JP" dirty="0"/>
          </a:p>
          <a:p>
            <a:pPr lvl="1"/>
            <a:r>
              <a:rPr lang="ja-JP" altLang="en-US" dirty="0"/>
              <a:t>授業の資料</a:t>
            </a:r>
            <a:endParaRPr lang="en-US" altLang="ja-JP" dirty="0"/>
          </a:p>
          <a:p>
            <a:pPr lvl="1"/>
            <a:r>
              <a:rPr kumimoji="1" lang="ja-JP" altLang="en-US" dirty="0"/>
              <a:t>授業で使うファイル</a:t>
            </a:r>
            <a:endParaRPr kumimoji="1" lang="en-US" altLang="ja-JP" dirty="0"/>
          </a:p>
          <a:p>
            <a:pPr lvl="1"/>
            <a:r>
              <a:rPr lang="ja-JP" altLang="en-US" dirty="0"/>
              <a:t>授業の動画</a:t>
            </a:r>
            <a:r>
              <a:rPr lang="en-US" altLang="ja-JP" dirty="0"/>
              <a:t>(</a:t>
            </a:r>
            <a:r>
              <a:rPr lang="ja-JP" altLang="en-US" dirty="0"/>
              <a:t>授業終了後に順次公開</a:t>
            </a:r>
            <a:r>
              <a:rPr lang="en-US" altLang="ja-JP" dirty="0"/>
              <a:t>)</a:t>
            </a:r>
            <a:endParaRPr kumimoji="1" lang="en-US" altLang="ja-JP" dirty="0"/>
          </a:p>
          <a:p>
            <a:pPr lvl="1"/>
            <a:r>
              <a:rPr lang="ja-JP" altLang="en-US" dirty="0"/>
              <a:t>参考用動画</a:t>
            </a:r>
            <a:endParaRPr kumimoji="1" lang="en-US" altLang="ja-JP" dirty="0"/>
          </a:p>
        </p:txBody>
      </p:sp>
    </p:spTree>
    <p:extLst>
      <p:ext uri="{BB962C8B-B14F-4D97-AF65-F5344CB8AC3E}">
        <p14:creationId xmlns:p14="http://schemas.microsoft.com/office/powerpoint/2010/main" val="2328278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AD5DB-21D5-4C7A-AD0A-A35F875951C3}"/>
              </a:ext>
            </a:extLst>
          </p:cNvPr>
          <p:cNvSpPr>
            <a:spLocks noGrp="1"/>
          </p:cNvSpPr>
          <p:nvPr>
            <p:ph type="title"/>
          </p:nvPr>
        </p:nvSpPr>
        <p:spPr/>
        <p:txBody>
          <a:bodyPr/>
          <a:lstStyle/>
          <a:p>
            <a:r>
              <a:rPr lang="ja-JP" altLang="en-US" dirty="0"/>
              <a:t>パソコン室で見る場合</a:t>
            </a:r>
            <a:endParaRPr kumimoji="1" lang="ja-JP" altLang="en-US" dirty="0"/>
          </a:p>
        </p:txBody>
      </p:sp>
      <p:sp>
        <p:nvSpPr>
          <p:cNvPr id="3" name="コンテンツ プレースホルダー 2">
            <a:extLst>
              <a:ext uri="{FF2B5EF4-FFF2-40B4-BE49-F238E27FC236}">
                <a16:creationId xmlns:a16="http://schemas.microsoft.com/office/drawing/2014/main" id="{DFD9CF1D-0DC2-4366-AE2E-7B580B0C2542}"/>
              </a:ext>
            </a:extLst>
          </p:cNvPr>
          <p:cNvSpPr>
            <a:spLocks noGrp="1"/>
          </p:cNvSpPr>
          <p:nvPr>
            <p:ph idx="1"/>
          </p:nvPr>
        </p:nvSpPr>
        <p:spPr/>
        <p:txBody>
          <a:bodyPr/>
          <a:lstStyle/>
          <a:p>
            <a:r>
              <a:rPr kumimoji="1" lang="ja-JP" altLang="en-US" dirty="0"/>
              <a:t>デスクトップ上の</a:t>
            </a:r>
            <a:r>
              <a:rPr lang="ja-JP" altLang="en-US" dirty="0"/>
              <a:t>「情報処理</a:t>
            </a:r>
            <a:r>
              <a:rPr lang="en-US" altLang="ja-JP" dirty="0"/>
              <a:t>(MOS)</a:t>
            </a:r>
            <a:r>
              <a:rPr lang="ja-JP" altLang="en-US" dirty="0"/>
              <a:t>」をダブルクリック</a:t>
            </a:r>
            <a:endParaRPr kumimoji="1" lang="ja-JP" altLang="en-US" dirty="0"/>
          </a:p>
        </p:txBody>
      </p:sp>
      <p:pic>
        <p:nvPicPr>
          <p:cNvPr id="6" name="図 5">
            <a:extLst>
              <a:ext uri="{FF2B5EF4-FFF2-40B4-BE49-F238E27FC236}">
                <a16:creationId xmlns:a16="http://schemas.microsoft.com/office/drawing/2014/main" id="{FE05496E-FB64-4404-B9F0-074A07D258A4}"/>
              </a:ext>
            </a:extLst>
          </p:cNvPr>
          <p:cNvPicPr>
            <a:picLocks noChangeAspect="1"/>
          </p:cNvPicPr>
          <p:nvPr/>
        </p:nvPicPr>
        <p:blipFill>
          <a:blip r:embed="rId2"/>
          <a:stretch>
            <a:fillRect/>
          </a:stretch>
        </p:blipFill>
        <p:spPr>
          <a:xfrm>
            <a:off x="899592" y="2708920"/>
            <a:ext cx="7308304" cy="3113125"/>
          </a:xfrm>
          <a:prstGeom prst="rect">
            <a:avLst/>
          </a:prstGeom>
        </p:spPr>
      </p:pic>
    </p:spTree>
    <p:extLst>
      <p:ext uri="{BB962C8B-B14F-4D97-AF65-F5344CB8AC3E}">
        <p14:creationId xmlns:p14="http://schemas.microsoft.com/office/powerpoint/2010/main" val="1541276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AF8BA3-26D1-4E98-BF18-6028BEEBD83C}"/>
              </a:ext>
            </a:extLst>
          </p:cNvPr>
          <p:cNvSpPr>
            <a:spLocks noGrp="1"/>
          </p:cNvSpPr>
          <p:nvPr>
            <p:ph type="title"/>
          </p:nvPr>
        </p:nvSpPr>
        <p:spPr/>
        <p:txBody>
          <a:bodyPr/>
          <a:lstStyle/>
          <a:p>
            <a:r>
              <a:rPr kumimoji="1" lang="ja-JP" altLang="en-US" dirty="0"/>
              <a:t>パソコン室以外で見る場合</a:t>
            </a:r>
          </a:p>
        </p:txBody>
      </p:sp>
      <p:sp>
        <p:nvSpPr>
          <p:cNvPr id="3" name="コンテンツ プレースホルダー 2">
            <a:extLst>
              <a:ext uri="{FF2B5EF4-FFF2-40B4-BE49-F238E27FC236}">
                <a16:creationId xmlns:a16="http://schemas.microsoft.com/office/drawing/2014/main" id="{610EB850-924A-416A-A959-5D1CA52A9D73}"/>
              </a:ext>
            </a:extLst>
          </p:cNvPr>
          <p:cNvSpPr>
            <a:spLocks noGrp="1"/>
          </p:cNvSpPr>
          <p:nvPr>
            <p:ph idx="1"/>
          </p:nvPr>
        </p:nvSpPr>
        <p:spPr/>
        <p:txBody>
          <a:bodyPr/>
          <a:lstStyle/>
          <a:p>
            <a:r>
              <a:rPr kumimoji="1" lang="ja-JP" altLang="en-US" dirty="0"/>
              <a:t>以下のアドレスに接続</a:t>
            </a:r>
            <a:br>
              <a:rPr kumimoji="1" lang="en-US" altLang="ja-JP" dirty="0"/>
            </a:br>
            <a:r>
              <a:rPr kumimoji="1" lang="en-US" altLang="ja-JP" sz="4800" dirty="0"/>
              <a:t>https://www.h-fj.com/mos/</a:t>
            </a:r>
          </a:p>
          <a:p>
            <a:r>
              <a:rPr kumimoji="1" lang="ja-JP" altLang="en-US" dirty="0"/>
              <a:t>パソコンやスマホで表示可能</a:t>
            </a:r>
            <a:endParaRPr kumimoji="1" lang="en-US" altLang="ja-JP" dirty="0"/>
          </a:p>
          <a:p>
            <a:r>
              <a:rPr kumimoji="1" lang="ja-JP" altLang="en-US" dirty="0"/>
              <a:t>ブックマークしておくと便利</a:t>
            </a:r>
            <a:endParaRPr kumimoji="1" lang="en-US" altLang="ja-JP" dirty="0"/>
          </a:p>
          <a:p>
            <a:endParaRPr kumimoji="1" lang="ja-JP" altLang="en-US" sz="4400" dirty="0"/>
          </a:p>
        </p:txBody>
      </p:sp>
    </p:spTree>
    <p:extLst>
      <p:ext uri="{BB962C8B-B14F-4D97-AF65-F5344CB8AC3E}">
        <p14:creationId xmlns:p14="http://schemas.microsoft.com/office/powerpoint/2010/main" val="3532607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F7391F-2248-47CC-A5B9-458621744793}"/>
              </a:ext>
            </a:extLst>
          </p:cNvPr>
          <p:cNvSpPr>
            <a:spLocks noGrp="1"/>
          </p:cNvSpPr>
          <p:nvPr>
            <p:ph type="title"/>
          </p:nvPr>
        </p:nvSpPr>
        <p:spPr/>
        <p:txBody>
          <a:bodyPr/>
          <a:lstStyle/>
          <a:p>
            <a:r>
              <a:rPr kumimoji="1" lang="ja-JP" altLang="en-US" dirty="0"/>
              <a:t>ページ設定の変更</a:t>
            </a:r>
          </a:p>
        </p:txBody>
      </p:sp>
      <p:sp>
        <p:nvSpPr>
          <p:cNvPr id="3" name="テキスト プレースホルダー 2">
            <a:extLst>
              <a:ext uri="{FF2B5EF4-FFF2-40B4-BE49-F238E27FC236}">
                <a16:creationId xmlns:a16="http://schemas.microsoft.com/office/drawing/2014/main" id="{9C042737-7CA8-46C2-B521-D5A14F66C0D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65279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E70EDA5-42AC-4D57-8366-4030EFFF3083}"/>
              </a:ext>
            </a:extLst>
          </p:cNvPr>
          <p:cNvSpPr>
            <a:spLocks noGrp="1"/>
          </p:cNvSpPr>
          <p:nvPr>
            <p:ph type="title"/>
          </p:nvPr>
        </p:nvSpPr>
        <p:spPr/>
        <p:txBody>
          <a:bodyPr/>
          <a:lstStyle/>
          <a:p>
            <a:r>
              <a:rPr kumimoji="1" lang="ja-JP" altLang="en-US" dirty="0"/>
              <a:t>自己紹介</a:t>
            </a:r>
          </a:p>
        </p:txBody>
      </p:sp>
      <p:sp>
        <p:nvSpPr>
          <p:cNvPr id="5" name="テキスト プレースホルダー 4">
            <a:extLst>
              <a:ext uri="{FF2B5EF4-FFF2-40B4-BE49-F238E27FC236}">
                <a16:creationId xmlns:a16="http://schemas.microsoft.com/office/drawing/2014/main" id="{DB877330-2F09-4048-9EEE-422E98818238}"/>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95447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B680C95-7A4F-47F7-AF67-67C437CB84C2}"/>
              </a:ext>
            </a:extLst>
          </p:cNvPr>
          <p:cNvSpPr>
            <a:spLocks noGrp="1"/>
          </p:cNvSpPr>
          <p:nvPr>
            <p:ph type="title"/>
          </p:nvPr>
        </p:nvSpPr>
        <p:spPr/>
        <p:txBody>
          <a:bodyPr/>
          <a:lstStyle/>
          <a:p>
            <a:r>
              <a:rPr kumimoji="1" lang="ja-JP" altLang="en-US" dirty="0"/>
              <a:t>ページ設定の変更</a:t>
            </a:r>
          </a:p>
        </p:txBody>
      </p:sp>
      <p:sp>
        <p:nvSpPr>
          <p:cNvPr id="5" name="コンテンツ プレースホルダー 4">
            <a:extLst>
              <a:ext uri="{FF2B5EF4-FFF2-40B4-BE49-F238E27FC236}">
                <a16:creationId xmlns:a16="http://schemas.microsoft.com/office/drawing/2014/main" id="{146FEAE5-869C-43E2-8BEC-5F9128B065BE}"/>
              </a:ext>
            </a:extLst>
          </p:cNvPr>
          <p:cNvSpPr>
            <a:spLocks noGrp="1"/>
          </p:cNvSpPr>
          <p:nvPr>
            <p:ph idx="1"/>
          </p:nvPr>
        </p:nvSpPr>
        <p:spPr>
          <a:xfrm>
            <a:off x="457200" y="1600200"/>
            <a:ext cx="8229600" cy="1828800"/>
          </a:xfrm>
        </p:spPr>
        <p:txBody>
          <a:bodyPr/>
          <a:lstStyle/>
          <a:p>
            <a:r>
              <a:rPr kumimoji="1" lang="ja-JP" altLang="en-US" dirty="0"/>
              <a:t>レイアウトタブの「余白」などのボタンを使用</a:t>
            </a:r>
            <a:endParaRPr kumimoji="1" lang="en-US" altLang="ja-JP" dirty="0"/>
          </a:p>
          <a:p>
            <a:r>
              <a:rPr kumimoji="1" lang="ja-JP" altLang="en-US" dirty="0"/>
              <a:t>選択肢から選ぶ</a:t>
            </a:r>
          </a:p>
        </p:txBody>
      </p:sp>
      <p:pic>
        <p:nvPicPr>
          <p:cNvPr id="6" name="図 5">
            <a:extLst>
              <a:ext uri="{FF2B5EF4-FFF2-40B4-BE49-F238E27FC236}">
                <a16:creationId xmlns:a16="http://schemas.microsoft.com/office/drawing/2014/main" id="{40EB8D67-A943-4C59-B6D9-5C2B81EF0EDF}"/>
              </a:ext>
            </a:extLst>
          </p:cNvPr>
          <p:cNvPicPr>
            <a:picLocks noChangeAspect="1"/>
          </p:cNvPicPr>
          <p:nvPr/>
        </p:nvPicPr>
        <p:blipFill>
          <a:blip r:embed="rId2"/>
          <a:stretch>
            <a:fillRect/>
          </a:stretch>
        </p:blipFill>
        <p:spPr>
          <a:xfrm>
            <a:off x="2047219" y="3573016"/>
            <a:ext cx="5049561" cy="2376264"/>
          </a:xfrm>
          <a:prstGeom prst="rect">
            <a:avLst/>
          </a:prstGeom>
        </p:spPr>
      </p:pic>
      <p:sp>
        <p:nvSpPr>
          <p:cNvPr id="7" name="正方形/長方形 6">
            <a:extLst>
              <a:ext uri="{FF2B5EF4-FFF2-40B4-BE49-F238E27FC236}">
                <a16:creationId xmlns:a16="http://schemas.microsoft.com/office/drawing/2014/main" id="{09E1FF1F-D422-4611-9572-0448D25ADA97}"/>
              </a:ext>
            </a:extLst>
          </p:cNvPr>
          <p:cNvSpPr/>
          <p:nvPr/>
        </p:nvSpPr>
        <p:spPr>
          <a:xfrm>
            <a:off x="2123728" y="4338227"/>
            <a:ext cx="2304256" cy="936104"/>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Tree>
    <p:extLst>
      <p:ext uri="{BB962C8B-B14F-4D97-AF65-F5344CB8AC3E}">
        <p14:creationId xmlns:p14="http://schemas.microsoft.com/office/powerpoint/2010/main" val="1072741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61C98F-65FE-4917-B2E1-F5E0C2A8C8A2}"/>
              </a:ext>
            </a:extLst>
          </p:cNvPr>
          <p:cNvSpPr>
            <a:spLocks noGrp="1"/>
          </p:cNvSpPr>
          <p:nvPr>
            <p:ph type="title"/>
          </p:nvPr>
        </p:nvSpPr>
        <p:spPr/>
        <p:txBody>
          <a:bodyPr/>
          <a:lstStyle/>
          <a:p>
            <a:r>
              <a:rPr kumimoji="1" lang="ja-JP" altLang="en-US" dirty="0"/>
              <a:t>ページの詳細設定</a:t>
            </a:r>
          </a:p>
        </p:txBody>
      </p:sp>
      <p:sp>
        <p:nvSpPr>
          <p:cNvPr id="3" name="コンテンツ プレースホルダー 2">
            <a:extLst>
              <a:ext uri="{FF2B5EF4-FFF2-40B4-BE49-F238E27FC236}">
                <a16:creationId xmlns:a16="http://schemas.microsoft.com/office/drawing/2014/main" id="{73D612C6-75E5-4A55-BAB7-04377FC350DE}"/>
              </a:ext>
            </a:extLst>
          </p:cNvPr>
          <p:cNvSpPr>
            <a:spLocks noGrp="1"/>
          </p:cNvSpPr>
          <p:nvPr>
            <p:ph idx="1"/>
          </p:nvPr>
        </p:nvSpPr>
        <p:spPr/>
        <p:txBody>
          <a:bodyPr/>
          <a:lstStyle/>
          <a:p>
            <a:r>
              <a:rPr kumimoji="1" lang="ja-JP" altLang="en-US" sz="2800" dirty="0"/>
              <a:t>レイアウトタブの「ページ設定」ボタンをクリック</a:t>
            </a:r>
            <a:endParaRPr kumimoji="1" lang="en-US" altLang="ja-JP" sz="2800" dirty="0"/>
          </a:p>
          <a:p>
            <a:r>
              <a:rPr lang="ja-JP" altLang="en-US" sz="2800" dirty="0"/>
              <a:t>ページ設定画面で設定</a:t>
            </a:r>
            <a:endParaRPr kumimoji="1" lang="ja-JP" altLang="en-US" sz="2800" dirty="0"/>
          </a:p>
        </p:txBody>
      </p:sp>
      <p:pic>
        <p:nvPicPr>
          <p:cNvPr id="4" name="図 3">
            <a:extLst>
              <a:ext uri="{FF2B5EF4-FFF2-40B4-BE49-F238E27FC236}">
                <a16:creationId xmlns:a16="http://schemas.microsoft.com/office/drawing/2014/main" id="{419E2063-2FAE-4B22-B0F9-399330F4C054}"/>
              </a:ext>
            </a:extLst>
          </p:cNvPr>
          <p:cNvPicPr>
            <a:picLocks noChangeAspect="1"/>
          </p:cNvPicPr>
          <p:nvPr/>
        </p:nvPicPr>
        <p:blipFill>
          <a:blip r:embed="rId2"/>
          <a:stretch>
            <a:fillRect/>
          </a:stretch>
        </p:blipFill>
        <p:spPr>
          <a:xfrm>
            <a:off x="1259636" y="2908003"/>
            <a:ext cx="3096340" cy="1457101"/>
          </a:xfrm>
          <a:prstGeom prst="rect">
            <a:avLst/>
          </a:prstGeom>
        </p:spPr>
      </p:pic>
      <p:sp>
        <p:nvSpPr>
          <p:cNvPr id="5" name="正方形/長方形 4">
            <a:extLst>
              <a:ext uri="{FF2B5EF4-FFF2-40B4-BE49-F238E27FC236}">
                <a16:creationId xmlns:a16="http://schemas.microsoft.com/office/drawing/2014/main" id="{F521984F-5AF7-4109-8666-868DEDB3BA1C}"/>
              </a:ext>
            </a:extLst>
          </p:cNvPr>
          <p:cNvSpPr/>
          <p:nvPr/>
        </p:nvSpPr>
        <p:spPr>
          <a:xfrm>
            <a:off x="3707907" y="3933056"/>
            <a:ext cx="288032" cy="288032"/>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pic>
        <p:nvPicPr>
          <p:cNvPr id="6" name="図 5">
            <a:extLst>
              <a:ext uri="{FF2B5EF4-FFF2-40B4-BE49-F238E27FC236}">
                <a16:creationId xmlns:a16="http://schemas.microsoft.com/office/drawing/2014/main" id="{2B907E66-D883-490B-9204-7DF3C3132FCB}"/>
              </a:ext>
            </a:extLst>
          </p:cNvPr>
          <p:cNvPicPr>
            <a:picLocks noChangeAspect="1"/>
          </p:cNvPicPr>
          <p:nvPr/>
        </p:nvPicPr>
        <p:blipFill>
          <a:blip r:embed="rId3"/>
          <a:stretch>
            <a:fillRect/>
          </a:stretch>
        </p:blipFill>
        <p:spPr>
          <a:xfrm>
            <a:off x="5076057" y="2879803"/>
            <a:ext cx="2325102" cy="3501526"/>
          </a:xfrm>
          <a:prstGeom prst="rect">
            <a:avLst/>
          </a:prstGeom>
        </p:spPr>
      </p:pic>
    </p:spTree>
    <p:extLst>
      <p:ext uri="{BB962C8B-B14F-4D97-AF65-F5344CB8AC3E}">
        <p14:creationId xmlns:p14="http://schemas.microsoft.com/office/powerpoint/2010/main" val="3574537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FFA32B-6426-4604-8163-8AEEC74427BD}"/>
              </a:ext>
            </a:extLst>
          </p:cNvPr>
          <p:cNvPicPr>
            <a:picLocks noChangeAspect="1"/>
          </p:cNvPicPr>
          <p:nvPr/>
        </p:nvPicPr>
        <p:blipFill>
          <a:blip r:embed="rId2"/>
          <a:stretch>
            <a:fillRect/>
          </a:stretch>
        </p:blipFill>
        <p:spPr>
          <a:xfrm>
            <a:off x="1835696" y="3431545"/>
            <a:ext cx="5220579" cy="2808312"/>
          </a:xfrm>
          <a:prstGeom prst="rect">
            <a:avLst/>
          </a:prstGeom>
        </p:spPr>
      </p:pic>
      <p:sp>
        <p:nvSpPr>
          <p:cNvPr id="2" name="タイトル 1">
            <a:extLst>
              <a:ext uri="{FF2B5EF4-FFF2-40B4-BE49-F238E27FC236}">
                <a16:creationId xmlns:a16="http://schemas.microsoft.com/office/drawing/2014/main" id="{EED6F9C7-DF4F-4E9F-A138-61AFEB30D246}"/>
              </a:ext>
            </a:extLst>
          </p:cNvPr>
          <p:cNvSpPr>
            <a:spLocks noGrp="1"/>
          </p:cNvSpPr>
          <p:nvPr>
            <p:ph type="title"/>
          </p:nvPr>
        </p:nvSpPr>
        <p:spPr/>
        <p:txBody>
          <a:bodyPr/>
          <a:lstStyle/>
          <a:p>
            <a:r>
              <a:rPr kumimoji="1" lang="ja-JP" altLang="en-US" dirty="0"/>
              <a:t>練習用ファイルを開く</a:t>
            </a:r>
          </a:p>
        </p:txBody>
      </p:sp>
      <p:sp>
        <p:nvSpPr>
          <p:cNvPr id="3" name="コンテンツ プレースホルダー 2">
            <a:extLst>
              <a:ext uri="{FF2B5EF4-FFF2-40B4-BE49-F238E27FC236}">
                <a16:creationId xmlns:a16="http://schemas.microsoft.com/office/drawing/2014/main" id="{B5A18565-5882-44DC-BE4F-F7302AEB1E66}"/>
              </a:ext>
            </a:extLst>
          </p:cNvPr>
          <p:cNvSpPr>
            <a:spLocks noGrp="1"/>
          </p:cNvSpPr>
          <p:nvPr>
            <p:ph idx="1"/>
          </p:nvPr>
        </p:nvSpPr>
        <p:spPr>
          <a:xfrm>
            <a:off x="457200" y="1600201"/>
            <a:ext cx="8229600" cy="1756792"/>
          </a:xfrm>
        </p:spPr>
        <p:txBody>
          <a:bodyPr/>
          <a:lstStyle/>
          <a:p>
            <a:r>
              <a:rPr kumimoji="1" lang="ja-JP" altLang="en-US" sz="2400" dirty="0"/>
              <a:t>情報処理ホームページに接続</a:t>
            </a:r>
            <a:endParaRPr kumimoji="1" lang="en-US" altLang="ja-JP" sz="2400" dirty="0"/>
          </a:p>
          <a:p>
            <a:r>
              <a:rPr lang="ja-JP" altLang="en-US" sz="2400" dirty="0"/>
              <a:t>練習用文書の「</a:t>
            </a:r>
            <a:r>
              <a:rPr lang="en-US" altLang="ja-JP" sz="2400" dirty="0"/>
              <a:t>Lesson5</a:t>
            </a:r>
            <a:r>
              <a:rPr lang="ja-JP" altLang="en-US" sz="2400" dirty="0"/>
              <a:t>」をクリック</a:t>
            </a:r>
            <a:endParaRPr lang="en-US" altLang="ja-JP" sz="2400" dirty="0"/>
          </a:p>
          <a:p>
            <a:r>
              <a:rPr lang="ja-JP" altLang="en-US" sz="2400" dirty="0"/>
              <a:t>「</a:t>
            </a:r>
            <a:r>
              <a:rPr lang="en-US" altLang="ja-JP" sz="2400" dirty="0"/>
              <a:t>Lesson5.docx</a:t>
            </a:r>
            <a:r>
              <a:rPr lang="ja-JP" altLang="en-US" sz="2400" dirty="0"/>
              <a:t>で行う操作を選んでください」に対して「開く」をクリック</a:t>
            </a:r>
            <a:endParaRPr kumimoji="1" lang="en-US" altLang="ja-JP" dirty="0"/>
          </a:p>
        </p:txBody>
      </p:sp>
      <p:sp>
        <p:nvSpPr>
          <p:cNvPr id="5" name="正方形/長方形 4">
            <a:extLst>
              <a:ext uri="{FF2B5EF4-FFF2-40B4-BE49-F238E27FC236}">
                <a16:creationId xmlns:a16="http://schemas.microsoft.com/office/drawing/2014/main" id="{1B504F1B-1D78-4D37-846A-CEA8FEA0AC33}"/>
              </a:ext>
            </a:extLst>
          </p:cNvPr>
          <p:cNvSpPr/>
          <p:nvPr/>
        </p:nvSpPr>
        <p:spPr>
          <a:xfrm>
            <a:off x="2087725" y="4842204"/>
            <a:ext cx="468051" cy="170972"/>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6" name="正方形/長方形 5">
            <a:extLst>
              <a:ext uri="{FF2B5EF4-FFF2-40B4-BE49-F238E27FC236}">
                <a16:creationId xmlns:a16="http://schemas.microsoft.com/office/drawing/2014/main" id="{009BCF60-CA0B-4F45-8994-9E734C65837E}"/>
              </a:ext>
            </a:extLst>
          </p:cNvPr>
          <p:cNvSpPr/>
          <p:nvPr/>
        </p:nvSpPr>
        <p:spPr>
          <a:xfrm>
            <a:off x="2771800" y="5916200"/>
            <a:ext cx="864096" cy="368552"/>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Tree>
    <p:extLst>
      <p:ext uri="{BB962C8B-B14F-4D97-AF65-F5344CB8AC3E}">
        <p14:creationId xmlns:p14="http://schemas.microsoft.com/office/powerpoint/2010/main" val="2428748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E7A1376-67D4-4E47-A6D4-7D13A89F0508}"/>
              </a:ext>
            </a:extLst>
          </p:cNvPr>
          <p:cNvPicPr>
            <a:picLocks noChangeAspect="1"/>
          </p:cNvPicPr>
          <p:nvPr/>
        </p:nvPicPr>
        <p:blipFill>
          <a:blip r:embed="rId2"/>
          <a:stretch>
            <a:fillRect/>
          </a:stretch>
        </p:blipFill>
        <p:spPr>
          <a:xfrm>
            <a:off x="593812" y="2708920"/>
            <a:ext cx="7956376" cy="2883732"/>
          </a:xfrm>
          <a:prstGeom prst="rect">
            <a:avLst/>
          </a:prstGeom>
        </p:spPr>
      </p:pic>
      <p:sp>
        <p:nvSpPr>
          <p:cNvPr id="2" name="タイトル 1">
            <a:extLst>
              <a:ext uri="{FF2B5EF4-FFF2-40B4-BE49-F238E27FC236}">
                <a16:creationId xmlns:a16="http://schemas.microsoft.com/office/drawing/2014/main" id="{A8DF5018-A19A-4298-B92F-DB51508DED99}"/>
              </a:ext>
            </a:extLst>
          </p:cNvPr>
          <p:cNvSpPr>
            <a:spLocks noGrp="1"/>
          </p:cNvSpPr>
          <p:nvPr>
            <p:ph type="title"/>
          </p:nvPr>
        </p:nvSpPr>
        <p:spPr/>
        <p:txBody>
          <a:bodyPr/>
          <a:lstStyle/>
          <a:p>
            <a:r>
              <a:rPr kumimoji="1" lang="ja-JP" altLang="en-US" dirty="0"/>
              <a:t>練習用ファイルを開く</a:t>
            </a:r>
          </a:p>
        </p:txBody>
      </p:sp>
      <p:sp>
        <p:nvSpPr>
          <p:cNvPr id="3" name="コンテンツ プレースホルダー 2">
            <a:extLst>
              <a:ext uri="{FF2B5EF4-FFF2-40B4-BE49-F238E27FC236}">
                <a16:creationId xmlns:a16="http://schemas.microsoft.com/office/drawing/2014/main" id="{A6D1CDBB-CBCB-43B6-9F97-374C001E8A67}"/>
              </a:ext>
            </a:extLst>
          </p:cNvPr>
          <p:cNvSpPr>
            <a:spLocks noGrp="1"/>
          </p:cNvSpPr>
          <p:nvPr>
            <p:ph idx="1"/>
          </p:nvPr>
        </p:nvSpPr>
        <p:spPr>
          <a:xfrm>
            <a:off x="457200" y="1600201"/>
            <a:ext cx="8229600" cy="1036712"/>
          </a:xfrm>
        </p:spPr>
        <p:txBody>
          <a:bodyPr/>
          <a:lstStyle/>
          <a:p>
            <a:r>
              <a:rPr kumimoji="1" lang="ja-JP" altLang="en-US" dirty="0"/>
              <a:t>保護ビュー右端の「編集を有効にする」をクリック</a:t>
            </a:r>
          </a:p>
        </p:txBody>
      </p:sp>
      <p:sp>
        <p:nvSpPr>
          <p:cNvPr id="5" name="正方形/長方形 4">
            <a:extLst>
              <a:ext uri="{FF2B5EF4-FFF2-40B4-BE49-F238E27FC236}">
                <a16:creationId xmlns:a16="http://schemas.microsoft.com/office/drawing/2014/main" id="{BCACE218-4A7D-4F49-B8E1-7D6626849FCA}"/>
              </a:ext>
            </a:extLst>
          </p:cNvPr>
          <p:cNvSpPr/>
          <p:nvPr/>
        </p:nvSpPr>
        <p:spPr>
          <a:xfrm>
            <a:off x="6444208" y="3140968"/>
            <a:ext cx="1080120" cy="239306"/>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Tree>
    <p:extLst>
      <p:ext uri="{BB962C8B-B14F-4D97-AF65-F5344CB8AC3E}">
        <p14:creationId xmlns:p14="http://schemas.microsoft.com/office/powerpoint/2010/main" val="309170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BCEC79-58CD-4C98-9E86-75C2B13EC239}"/>
              </a:ext>
            </a:extLst>
          </p:cNvPr>
          <p:cNvSpPr>
            <a:spLocks noGrp="1"/>
          </p:cNvSpPr>
          <p:nvPr>
            <p:ph type="title"/>
          </p:nvPr>
        </p:nvSpPr>
        <p:spPr/>
        <p:txBody>
          <a:bodyPr/>
          <a:lstStyle/>
          <a:p>
            <a:r>
              <a:rPr lang="ja-JP" altLang="en-US" dirty="0"/>
              <a:t>練習</a:t>
            </a:r>
            <a:endParaRPr kumimoji="1" lang="ja-JP" altLang="en-US" dirty="0"/>
          </a:p>
        </p:txBody>
      </p:sp>
      <p:sp>
        <p:nvSpPr>
          <p:cNvPr id="3" name="コンテンツ プレースホルダー 2">
            <a:extLst>
              <a:ext uri="{FF2B5EF4-FFF2-40B4-BE49-F238E27FC236}">
                <a16:creationId xmlns:a16="http://schemas.microsoft.com/office/drawing/2014/main" id="{4EE47B30-70F2-463F-9DB2-0906495ED4CD}"/>
              </a:ext>
            </a:extLst>
          </p:cNvPr>
          <p:cNvSpPr>
            <a:spLocks noGrp="1"/>
          </p:cNvSpPr>
          <p:nvPr>
            <p:ph idx="1"/>
          </p:nvPr>
        </p:nvSpPr>
        <p:spPr/>
        <p:txBody>
          <a:bodyPr/>
          <a:lstStyle/>
          <a:p>
            <a:r>
              <a:rPr kumimoji="1" lang="ja-JP" altLang="en-US" dirty="0"/>
              <a:t>用紙サイズを</a:t>
            </a:r>
            <a:r>
              <a:rPr kumimoji="1" lang="en-US" altLang="ja-JP" dirty="0"/>
              <a:t>B5</a:t>
            </a:r>
            <a:r>
              <a:rPr kumimoji="1" lang="ja-JP" altLang="en-US" dirty="0"/>
              <a:t>に変更</a:t>
            </a:r>
            <a:endParaRPr kumimoji="1" lang="en-US" altLang="ja-JP" dirty="0"/>
          </a:p>
          <a:p>
            <a:r>
              <a:rPr lang="ja-JP" altLang="en-US" dirty="0"/>
              <a:t>印刷の向きを横に変更</a:t>
            </a:r>
            <a:endParaRPr lang="en-US" altLang="ja-JP" dirty="0"/>
          </a:p>
          <a:p>
            <a:r>
              <a:rPr kumimoji="1" lang="ja-JP" altLang="en-US" dirty="0"/>
              <a:t>上下左右の余白を</a:t>
            </a:r>
            <a:r>
              <a:rPr kumimoji="1" lang="en-US" altLang="ja-JP" dirty="0"/>
              <a:t>15mm</a:t>
            </a:r>
            <a:r>
              <a:rPr kumimoji="1" lang="ja-JP" altLang="en-US" dirty="0"/>
              <a:t>に変更</a:t>
            </a:r>
          </a:p>
        </p:txBody>
      </p:sp>
    </p:spTree>
    <p:extLst>
      <p:ext uri="{BB962C8B-B14F-4D97-AF65-F5344CB8AC3E}">
        <p14:creationId xmlns:p14="http://schemas.microsoft.com/office/powerpoint/2010/main" val="708226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A853E-74B2-41F2-9B8E-B7B2097FC0C0}"/>
              </a:ext>
            </a:extLst>
          </p:cNvPr>
          <p:cNvSpPr>
            <a:spLocks noGrp="1"/>
          </p:cNvSpPr>
          <p:nvPr>
            <p:ph type="title"/>
          </p:nvPr>
        </p:nvSpPr>
        <p:spPr/>
        <p:txBody>
          <a:bodyPr/>
          <a:lstStyle/>
          <a:p>
            <a:r>
              <a:rPr kumimoji="1" lang="ja-JP" altLang="en-US" dirty="0"/>
              <a:t>文字の効果の適用</a:t>
            </a:r>
          </a:p>
        </p:txBody>
      </p:sp>
      <p:sp>
        <p:nvSpPr>
          <p:cNvPr id="3" name="コンテンツ プレースホルダー 2">
            <a:extLst>
              <a:ext uri="{FF2B5EF4-FFF2-40B4-BE49-F238E27FC236}">
                <a16:creationId xmlns:a16="http://schemas.microsoft.com/office/drawing/2014/main" id="{37F33C52-8806-4962-9098-306FBFFA9E48}"/>
              </a:ext>
            </a:extLst>
          </p:cNvPr>
          <p:cNvSpPr>
            <a:spLocks noGrp="1"/>
          </p:cNvSpPr>
          <p:nvPr>
            <p:ph idx="1"/>
          </p:nvPr>
        </p:nvSpPr>
        <p:spPr>
          <a:xfrm>
            <a:off x="457200" y="1600200"/>
            <a:ext cx="4546848" cy="4530725"/>
          </a:xfrm>
        </p:spPr>
        <p:txBody>
          <a:bodyPr/>
          <a:lstStyle/>
          <a:p>
            <a:r>
              <a:rPr kumimoji="1" lang="ja-JP" altLang="en-US" dirty="0"/>
              <a:t>ホームタブの「文字の効果と体裁」をクリック</a:t>
            </a:r>
            <a:endParaRPr kumimoji="1" lang="en-US" altLang="ja-JP" dirty="0"/>
          </a:p>
          <a:p>
            <a:r>
              <a:rPr lang="ja-JP" altLang="en-US" dirty="0"/>
              <a:t>選択肢から効果を選択</a:t>
            </a:r>
            <a:endParaRPr lang="en-US" altLang="ja-JP" dirty="0"/>
          </a:p>
          <a:p>
            <a:r>
              <a:rPr lang="ja-JP" altLang="en-US" dirty="0"/>
              <a:t>「文字の輪郭」などのメニューで細かい設定も可能</a:t>
            </a:r>
            <a:endParaRPr kumimoji="1" lang="ja-JP" altLang="en-US" dirty="0"/>
          </a:p>
        </p:txBody>
      </p:sp>
      <p:pic>
        <p:nvPicPr>
          <p:cNvPr id="5" name="図 4">
            <a:extLst>
              <a:ext uri="{FF2B5EF4-FFF2-40B4-BE49-F238E27FC236}">
                <a16:creationId xmlns:a16="http://schemas.microsoft.com/office/drawing/2014/main" id="{4AC66A0A-3BA2-4183-854E-3771344EF461}"/>
              </a:ext>
            </a:extLst>
          </p:cNvPr>
          <p:cNvPicPr>
            <a:picLocks noChangeAspect="1"/>
          </p:cNvPicPr>
          <p:nvPr/>
        </p:nvPicPr>
        <p:blipFill>
          <a:blip r:embed="rId2"/>
          <a:stretch>
            <a:fillRect/>
          </a:stretch>
        </p:blipFill>
        <p:spPr>
          <a:xfrm>
            <a:off x="5724127" y="1600199"/>
            <a:ext cx="3004941" cy="4979987"/>
          </a:xfrm>
          <a:prstGeom prst="rect">
            <a:avLst/>
          </a:prstGeom>
        </p:spPr>
      </p:pic>
      <p:sp>
        <p:nvSpPr>
          <p:cNvPr id="6" name="正方形/長方形 5">
            <a:extLst>
              <a:ext uri="{FF2B5EF4-FFF2-40B4-BE49-F238E27FC236}">
                <a16:creationId xmlns:a16="http://schemas.microsoft.com/office/drawing/2014/main" id="{17E192EF-FB8A-4CBA-B17A-60432529A669}"/>
              </a:ext>
            </a:extLst>
          </p:cNvPr>
          <p:cNvSpPr/>
          <p:nvPr/>
        </p:nvSpPr>
        <p:spPr>
          <a:xfrm>
            <a:off x="5724127" y="2564904"/>
            <a:ext cx="504057"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946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BCEC79-58CD-4C98-9E86-75C2B13EC239}"/>
              </a:ext>
            </a:extLst>
          </p:cNvPr>
          <p:cNvSpPr>
            <a:spLocks noGrp="1"/>
          </p:cNvSpPr>
          <p:nvPr>
            <p:ph type="title"/>
          </p:nvPr>
        </p:nvSpPr>
        <p:spPr/>
        <p:txBody>
          <a:bodyPr/>
          <a:lstStyle/>
          <a:p>
            <a:r>
              <a:rPr lang="ja-JP" altLang="en-US" dirty="0"/>
              <a:t>練習</a:t>
            </a:r>
            <a:endParaRPr kumimoji="1" lang="ja-JP" altLang="en-US" dirty="0"/>
          </a:p>
        </p:txBody>
      </p:sp>
      <p:sp>
        <p:nvSpPr>
          <p:cNvPr id="3" name="コンテンツ プレースホルダー 2">
            <a:extLst>
              <a:ext uri="{FF2B5EF4-FFF2-40B4-BE49-F238E27FC236}">
                <a16:creationId xmlns:a16="http://schemas.microsoft.com/office/drawing/2014/main" id="{4EE47B30-70F2-463F-9DB2-0906495ED4CD}"/>
              </a:ext>
            </a:extLst>
          </p:cNvPr>
          <p:cNvSpPr>
            <a:spLocks noGrp="1"/>
          </p:cNvSpPr>
          <p:nvPr>
            <p:ph idx="1"/>
          </p:nvPr>
        </p:nvSpPr>
        <p:spPr/>
        <p:txBody>
          <a:bodyPr/>
          <a:lstStyle/>
          <a:p>
            <a:r>
              <a:rPr kumimoji="1" lang="en-US" altLang="ja-JP" dirty="0"/>
              <a:t>Lesson 23</a:t>
            </a:r>
            <a:r>
              <a:rPr lang="ja-JP" altLang="en-US" dirty="0"/>
              <a:t>を開く</a:t>
            </a:r>
            <a:endParaRPr kumimoji="1" lang="en-US" altLang="ja-JP" dirty="0"/>
          </a:p>
          <a:p>
            <a:r>
              <a:rPr kumimoji="1" lang="ja-JP" altLang="en-US" dirty="0"/>
              <a:t>「</a:t>
            </a:r>
            <a:r>
              <a:rPr kumimoji="1" lang="en-US" altLang="ja-JP" dirty="0"/>
              <a:t>FOM Health Report</a:t>
            </a:r>
            <a:r>
              <a:rPr kumimoji="1" lang="ja-JP" altLang="en-US" dirty="0"/>
              <a:t>」に「塗りつぶし：青、アクセントカラー</a:t>
            </a:r>
            <a:r>
              <a:rPr kumimoji="1" lang="en-US" altLang="ja-JP" dirty="0"/>
              <a:t>5</a:t>
            </a:r>
            <a:r>
              <a:rPr kumimoji="1" lang="ja-JP" altLang="en-US" dirty="0"/>
              <a:t>；輪郭：白、背景色</a:t>
            </a:r>
            <a:r>
              <a:rPr kumimoji="1" lang="en-US" altLang="ja-JP" dirty="0"/>
              <a:t>1</a:t>
            </a:r>
            <a:r>
              <a:rPr lang="en-US" altLang="ja-JP" dirty="0"/>
              <a:t>;</a:t>
            </a:r>
            <a:r>
              <a:rPr lang="ja-JP" altLang="en-US" dirty="0"/>
              <a:t>影</a:t>
            </a:r>
            <a:r>
              <a:rPr lang="en-US" altLang="ja-JP" dirty="0"/>
              <a:t>(</a:t>
            </a:r>
            <a:r>
              <a:rPr lang="ja-JP" altLang="en-US" dirty="0"/>
              <a:t>ぼかしなし</a:t>
            </a:r>
            <a:r>
              <a:rPr lang="en-US" altLang="ja-JP" dirty="0"/>
              <a:t>)</a:t>
            </a:r>
            <a:r>
              <a:rPr lang="ja-JP" altLang="en-US" dirty="0"/>
              <a:t>：青、アクセントカラー５」を設定。</a:t>
            </a:r>
            <a:endParaRPr lang="en-US" altLang="ja-JP" dirty="0"/>
          </a:p>
          <a:p>
            <a:r>
              <a:rPr kumimoji="1" lang="ja-JP" altLang="en-US" dirty="0"/>
              <a:t>影の効果「透視投影：右上」を設定</a:t>
            </a:r>
          </a:p>
        </p:txBody>
      </p:sp>
    </p:spTree>
    <p:extLst>
      <p:ext uri="{BB962C8B-B14F-4D97-AF65-F5344CB8AC3E}">
        <p14:creationId xmlns:p14="http://schemas.microsoft.com/office/powerpoint/2010/main" val="3678214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ED6516-2F68-EDE1-F96F-7CCF3615E70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C8FFBA6-AC3A-7A44-4E13-CD1E055A5D7A}"/>
              </a:ext>
            </a:extLst>
          </p:cNvPr>
          <p:cNvSpPr>
            <a:spLocks noGrp="1"/>
          </p:cNvSpPr>
          <p:nvPr>
            <p:ph idx="1"/>
          </p:nvPr>
        </p:nvSpPr>
        <p:spPr/>
        <p:txBody>
          <a:bodyPr/>
          <a:lstStyle/>
          <a:p>
            <a:r>
              <a:rPr kumimoji="1" lang="en-US" altLang="ja-JP" dirty="0"/>
              <a:t>Lesson5</a:t>
            </a:r>
          </a:p>
          <a:p>
            <a:pPr lvl="1"/>
            <a:r>
              <a:rPr kumimoji="1" lang="ja-JP" altLang="en-US" dirty="0"/>
              <a:t>用紙サイズを</a:t>
            </a:r>
            <a:r>
              <a:rPr kumimoji="1" lang="en-US" altLang="ja-JP" dirty="0"/>
              <a:t>B5</a:t>
            </a:r>
            <a:r>
              <a:rPr kumimoji="1" lang="ja-JP" altLang="en-US" dirty="0"/>
              <a:t>に変更</a:t>
            </a:r>
            <a:endParaRPr kumimoji="1" lang="en-US" altLang="ja-JP" dirty="0"/>
          </a:p>
          <a:p>
            <a:pPr lvl="1"/>
            <a:r>
              <a:rPr lang="ja-JP" altLang="en-US" dirty="0"/>
              <a:t>印刷の向きを横に変更</a:t>
            </a:r>
            <a:endParaRPr lang="en-US" altLang="ja-JP" dirty="0"/>
          </a:p>
          <a:p>
            <a:pPr lvl="1"/>
            <a:r>
              <a:rPr kumimoji="1" lang="ja-JP" altLang="en-US" dirty="0"/>
              <a:t>上下左右の余白を</a:t>
            </a:r>
            <a:r>
              <a:rPr kumimoji="1" lang="en-US" altLang="ja-JP" dirty="0"/>
              <a:t>15mm</a:t>
            </a:r>
            <a:r>
              <a:rPr kumimoji="1" lang="ja-JP" altLang="en-US" dirty="0"/>
              <a:t>に変更</a:t>
            </a:r>
            <a:endParaRPr kumimoji="1" lang="en-US" altLang="ja-JP" dirty="0"/>
          </a:p>
          <a:p>
            <a:r>
              <a:rPr lang="en-US" altLang="ja-JP" dirty="0"/>
              <a:t>Lesson23</a:t>
            </a:r>
          </a:p>
          <a:p>
            <a:pPr lvl="1"/>
            <a:r>
              <a:rPr kumimoji="1" lang="ja-JP" altLang="en-US" dirty="0"/>
              <a:t>「</a:t>
            </a:r>
            <a:r>
              <a:rPr kumimoji="1" lang="en-US" altLang="ja-JP" dirty="0"/>
              <a:t>FOM Health Report</a:t>
            </a:r>
            <a:r>
              <a:rPr kumimoji="1" lang="ja-JP" altLang="en-US" dirty="0"/>
              <a:t>」に「塗りつぶし：青、アクセントカラー</a:t>
            </a:r>
            <a:r>
              <a:rPr kumimoji="1" lang="en-US" altLang="ja-JP" dirty="0"/>
              <a:t>5</a:t>
            </a:r>
            <a:r>
              <a:rPr kumimoji="1" lang="ja-JP" altLang="en-US" dirty="0"/>
              <a:t>；輪郭：白、背景色</a:t>
            </a:r>
            <a:r>
              <a:rPr kumimoji="1" lang="en-US" altLang="ja-JP" dirty="0"/>
              <a:t>1</a:t>
            </a:r>
            <a:r>
              <a:rPr lang="en-US" altLang="ja-JP" dirty="0"/>
              <a:t>;</a:t>
            </a:r>
            <a:r>
              <a:rPr lang="ja-JP" altLang="en-US" dirty="0"/>
              <a:t>影</a:t>
            </a:r>
            <a:r>
              <a:rPr lang="en-US" altLang="ja-JP" dirty="0"/>
              <a:t>(</a:t>
            </a:r>
            <a:r>
              <a:rPr lang="ja-JP" altLang="en-US" dirty="0"/>
              <a:t>ぼかしなし</a:t>
            </a:r>
            <a:r>
              <a:rPr lang="en-US" altLang="ja-JP" dirty="0"/>
              <a:t>)</a:t>
            </a:r>
            <a:r>
              <a:rPr lang="ja-JP" altLang="en-US" dirty="0"/>
              <a:t>：青、アクセントカラー５」を設定。</a:t>
            </a:r>
            <a:endParaRPr lang="en-US" altLang="ja-JP" dirty="0"/>
          </a:p>
          <a:p>
            <a:pPr lvl="1"/>
            <a:r>
              <a:rPr kumimoji="1" lang="ja-JP" altLang="en-US" dirty="0"/>
              <a:t>影の効果「透視投影：右上」を設定</a:t>
            </a:r>
          </a:p>
          <a:p>
            <a:endParaRPr kumimoji="1" lang="ja-JP" altLang="en-US" dirty="0"/>
          </a:p>
          <a:p>
            <a:endParaRPr kumimoji="1" lang="ja-JP" altLang="en-US" dirty="0"/>
          </a:p>
        </p:txBody>
      </p:sp>
    </p:spTree>
    <p:extLst>
      <p:ext uri="{BB962C8B-B14F-4D97-AF65-F5344CB8AC3E}">
        <p14:creationId xmlns:p14="http://schemas.microsoft.com/office/powerpoint/2010/main" val="3324623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ctrTitle"/>
          </p:nvPr>
        </p:nvSpPr>
        <p:spPr/>
        <p:txBody>
          <a:bodyPr/>
          <a:lstStyle/>
          <a:p>
            <a:pPr eaLnBrk="1" hangingPunct="1">
              <a:defRPr/>
            </a:pPr>
            <a:r>
              <a:rPr lang="ja-JP" altLang="en-US" dirty="0"/>
              <a:t>コメントカード</a:t>
            </a:r>
          </a:p>
        </p:txBody>
      </p:sp>
      <p:sp>
        <p:nvSpPr>
          <p:cNvPr id="62469" name="Rectangle 5"/>
          <p:cNvSpPr>
            <a:spLocks noGrp="1" noChangeArrowheads="1"/>
          </p:cNvSpPr>
          <p:nvPr>
            <p:ph type="subTitle" idx="1"/>
          </p:nvPr>
        </p:nvSpPr>
        <p:spPr/>
        <p:txBody>
          <a:bodyPr/>
          <a:lstStyle/>
          <a:p>
            <a:pPr eaLnBrk="1" hangingPunct="1">
              <a:defRPr/>
            </a:pPr>
            <a:endParaRPr lang="ja-JP" altLang="ja-JP"/>
          </a:p>
        </p:txBody>
      </p:sp>
    </p:spTree>
    <p:extLst>
      <p:ext uri="{BB962C8B-B14F-4D97-AF65-F5344CB8AC3E}">
        <p14:creationId xmlns:p14="http://schemas.microsoft.com/office/powerpoint/2010/main" val="775446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27932A-C524-4121-BE0E-AA9E76BB283F}"/>
              </a:ext>
            </a:extLst>
          </p:cNvPr>
          <p:cNvSpPr>
            <a:spLocks noGrp="1"/>
          </p:cNvSpPr>
          <p:nvPr>
            <p:ph type="title"/>
          </p:nvPr>
        </p:nvSpPr>
        <p:spPr/>
        <p:txBody>
          <a:bodyPr/>
          <a:lstStyle/>
          <a:p>
            <a:r>
              <a:rPr kumimoji="1" lang="ja-JP" altLang="en-US" dirty="0"/>
              <a:t>コメントカード</a:t>
            </a:r>
          </a:p>
        </p:txBody>
      </p:sp>
      <p:sp>
        <p:nvSpPr>
          <p:cNvPr id="3" name="コンテンツ プレースホルダー 2">
            <a:extLst>
              <a:ext uri="{FF2B5EF4-FFF2-40B4-BE49-F238E27FC236}">
                <a16:creationId xmlns:a16="http://schemas.microsoft.com/office/drawing/2014/main" id="{69885AB1-C1AA-4F9A-86D3-6B01C53E772F}"/>
              </a:ext>
            </a:extLst>
          </p:cNvPr>
          <p:cNvSpPr>
            <a:spLocks noGrp="1"/>
          </p:cNvSpPr>
          <p:nvPr>
            <p:ph idx="1"/>
          </p:nvPr>
        </p:nvSpPr>
        <p:spPr/>
        <p:txBody>
          <a:bodyPr/>
          <a:lstStyle/>
          <a:p>
            <a:r>
              <a:rPr lang="ja-JP" altLang="en-US" dirty="0"/>
              <a:t>授業を受けた感想</a:t>
            </a:r>
            <a:endParaRPr lang="en-US" altLang="ja-JP" dirty="0"/>
          </a:p>
          <a:p>
            <a:r>
              <a:rPr kumimoji="1" lang="ja-JP" altLang="en-US" dirty="0"/>
              <a:t>質問点</a:t>
            </a:r>
          </a:p>
        </p:txBody>
      </p:sp>
    </p:spTree>
    <p:extLst>
      <p:ext uri="{BB962C8B-B14F-4D97-AF65-F5344CB8AC3E}">
        <p14:creationId xmlns:p14="http://schemas.microsoft.com/office/powerpoint/2010/main" val="1233084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ja-JP" altLang="en-US"/>
              <a:t>自己紹介</a:t>
            </a:r>
          </a:p>
        </p:txBody>
      </p:sp>
      <p:sp>
        <p:nvSpPr>
          <p:cNvPr id="7171" name="Rectangle 3"/>
          <p:cNvSpPr>
            <a:spLocks noGrp="1" noChangeArrowheads="1"/>
          </p:cNvSpPr>
          <p:nvPr>
            <p:ph type="body" idx="1"/>
          </p:nvPr>
        </p:nvSpPr>
        <p:spPr/>
        <p:txBody>
          <a:bodyPr/>
          <a:lstStyle/>
          <a:p>
            <a:pPr eaLnBrk="1" hangingPunct="1">
              <a:defRPr/>
            </a:pPr>
            <a:r>
              <a:rPr lang="ja-JP" altLang="en-US" sz="2800" dirty="0"/>
              <a:t>藤本　壱（ふじもと　はじめ）</a:t>
            </a:r>
          </a:p>
          <a:p>
            <a:pPr eaLnBrk="1" hangingPunct="1">
              <a:defRPr/>
            </a:pPr>
            <a:r>
              <a:rPr lang="ja-JP" altLang="en-US" sz="2800" dirty="0"/>
              <a:t>兵庫県伊丹市出身</a:t>
            </a:r>
          </a:p>
          <a:p>
            <a:pPr eaLnBrk="1" hangingPunct="1">
              <a:defRPr/>
            </a:pPr>
            <a:r>
              <a:rPr lang="ja-JP" altLang="en-US" sz="2800" dirty="0"/>
              <a:t>前橋市在住</a:t>
            </a:r>
          </a:p>
          <a:p>
            <a:pPr eaLnBrk="1" hangingPunct="1">
              <a:defRPr/>
            </a:pPr>
            <a:r>
              <a:rPr lang="en-US" altLang="ja-JP" sz="2800" dirty="0"/>
              <a:t>2019</a:t>
            </a:r>
            <a:r>
              <a:rPr lang="ja-JP" altLang="en-US" sz="2800" dirty="0"/>
              <a:t>年まで</a:t>
            </a:r>
            <a:endParaRPr lang="en-US" altLang="ja-JP" sz="2800" dirty="0"/>
          </a:p>
          <a:p>
            <a:pPr lvl="1" eaLnBrk="1" hangingPunct="1">
              <a:defRPr/>
            </a:pPr>
            <a:r>
              <a:rPr lang="ja-JP" altLang="en-US" sz="2400" dirty="0"/>
              <a:t>パソコン関係のフリーライター</a:t>
            </a:r>
            <a:endParaRPr lang="en-US" altLang="ja-JP" sz="2400" dirty="0"/>
          </a:p>
          <a:p>
            <a:pPr lvl="1" eaLnBrk="1" hangingPunct="1">
              <a:defRPr/>
            </a:pPr>
            <a:r>
              <a:rPr lang="ja-JP" altLang="en-US" sz="2400" dirty="0"/>
              <a:t>当大学非常勤講師</a:t>
            </a:r>
            <a:r>
              <a:rPr lang="en-US" altLang="ja-JP" sz="2400" dirty="0"/>
              <a:t>(</a:t>
            </a:r>
            <a:r>
              <a:rPr lang="ja-JP" altLang="en-US" sz="2400" dirty="0"/>
              <a:t>情報処理演習</a:t>
            </a:r>
            <a:r>
              <a:rPr lang="en-US" altLang="ja-JP" sz="2400" dirty="0"/>
              <a:t>)</a:t>
            </a:r>
          </a:p>
          <a:p>
            <a:pPr eaLnBrk="1" hangingPunct="1">
              <a:defRPr/>
            </a:pPr>
            <a:r>
              <a:rPr lang="en-US" altLang="ja-JP" sz="2800" dirty="0"/>
              <a:t>2020</a:t>
            </a:r>
            <a:r>
              <a:rPr lang="ja-JP" altLang="en-US" sz="2800" dirty="0"/>
              <a:t>年～：当大学教員</a:t>
            </a:r>
            <a:r>
              <a:rPr lang="en-US" altLang="ja-JP" sz="2800" dirty="0"/>
              <a:t>(</a:t>
            </a:r>
            <a:r>
              <a:rPr lang="ja-JP" altLang="en-US" sz="2800" dirty="0"/>
              <a:t>リハビリ学部所属</a:t>
            </a:r>
            <a:r>
              <a:rPr lang="en-US" altLang="ja-JP" sz="2800" dirty="0"/>
              <a:t>)</a:t>
            </a:r>
          </a:p>
          <a:p>
            <a:pPr eaLnBrk="1" hangingPunct="1">
              <a:defRPr/>
            </a:pPr>
            <a:r>
              <a:rPr lang="en-US" altLang="ja-JP" sz="2800" dirty="0"/>
              <a:t>2021</a:t>
            </a:r>
            <a:r>
              <a:rPr lang="ja-JP" altLang="en-US" sz="2800" dirty="0"/>
              <a:t>年</a:t>
            </a:r>
            <a:r>
              <a:rPr lang="en-US" altLang="ja-JP" sz="2800" dirty="0"/>
              <a:t>4</a:t>
            </a:r>
            <a:r>
              <a:rPr lang="ja-JP" altLang="en-US" sz="2800" dirty="0"/>
              <a:t>月～：医療技術学部所属</a:t>
            </a:r>
            <a:endParaRPr lang="en-US" altLang="ja-JP" sz="2800" dirty="0"/>
          </a:p>
          <a:p>
            <a:pPr eaLnBrk="1" hangingPunct="1">
              <a:defRPr/>
            </a:pPr>
            <a:r>
              <a:rPr lang="en-US" altLang="ja-JP" sz="2800" dirty="0"/>
              <a:t>YouTube</a:t>
            </a:r>
            <a:r>
              <a:rPr lang="ja-JP" altLang="en-US" sz="2800" dirty="0"/>
              <a:t>やってます</a:t>
            </a:r>
            <a:r>
              <a:rPr lang="en-US" altLang="ja-JP" sz="2800" dirty="0"/>
              <a:t>(</a:t>
            </a:r>
            <a:r>
              <a:rPr lang="ja-JP" altLang="en-US" sz="2800" dirty="0"/>
              <a:t>チャンネル登録ぜひ</a:t>
            </a:r>
            <a:r>
              <a:rPr lang="en-US" altLang="ja-JP" sz="2800" dirty="0"/>
              <a:t>)</a:t>
            </a:r>
            <a:endParaRPr lang="ja-JP" altLang="en-US"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3AD83-480E-4048-8BD7-63E0AC254D49}"/>
              </a:ext>
            </a:extLst>
          </p:cNvPr>
          <p:cNvSpPr>
            <a:spLocks noGrp="1"/>
          </p:cNvSpPr>
          <p:nvPr>
            <p:ph type="title"/>
          </p:nvPr>
        </p:nvSpPr>
        <p:spPr/>
        <p:txBody>
          <a:bodyPr/>
          <a:lstStyle/>
          <a:p>
            <a:r>
              <a:rPr lang="ja-JP" altLang="en-US" dirty="0"/>
              <a:t>コメントカード</a:t>
            </a:r>
            <a:endParaRPr kumimoji="1" lang="ja-JP" altLang="en-US" dirty="0"/>
          </a:p>
        </p:txBody>
      </p:sp>
      <p:sp>
        <p:nvSpPr>
          <p:cNvPr id="4" name="コンテンツ プレースホルダー 3">
            <a:extLst>
              <a:ext uri="{FF2B5EF4-FFF2-40B4-BE49-F238E27FC236}">
                <a16:creationId xmlns:a16="http://schemas.microsoft.com/office/drawing/2014/main" id="{0164874F-B1A2-4300-9279-3BC6B0E2AC9A}"/>
              </a:ext>
            </a:extLst>
          </p:cNvPr>
          <p:cNvSpPr>
            <a:spLocks noGrp="1"/>
          </p:cNvSpPr>
          <p:nvPr>
            <p:ph idx="1"/>
          </p:nvPr>
        </p:nvSpPr>
        <p:spPr/>
        <p:txBody>
          <a:bodyPr/>
          <a:lstStyle/>
          <a:p>
            <a:r>
              <a:rPr lang="en-US" altLang="ja-JP" dirty="0"/>
              <a:t>Web</a:t>
            </a:r>
            <a:r>
              <a:rPr lang="ja-JP" altLang="en-US" dirty="0"/>
              <a:t>ポータルにログインしてスレッドにコメント</a:t>
            </a:r>
            <a:endParaRPr lang="en-US" altLang="ja-JP" dirty="0"/>
          </a:p>
          <a:p>
            <a:r>
              <a:rPr lang="ja-JP" altLang="en-US" dirty="0"/>
              <a:t>情報処理のホームページに</a:t>
            </a:r>
            <a:r>
              <a:rPr lang="en-US" altLang="ja-JP" dirty="0"/>
              <a:t>Web</a:t>
            </a:r>
            <a:r>
              <a:rPr lang="ja-JP" altLang="en-US" dirty="0"/>
              <a:t>ポータルへのリンクあり</a:t>
            </a:r>
          </a:p>
        </p:txBody>
      </p:sp>
    </p:spTree>
    <p:extLst>
      <p:ext uri="{BB962C8B-B14F-4D97-AF65-F5344CB8AC3E}">
        <p14:creationId xmlns:p14="http://schemas.microsoft.com/office/powerpoint/2010/main" val="3026087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57475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B41F1CA-7DD6-4CE2-ABC4-D23943E17809}"/>
              </a:ext>
            </a:extLst>
          </p:cNvPr>
          <p:cNvPicPr>
            <a:picLocks noChangeAspect="1"/>
          </p:cNvPicPr>
          <p:nvPr/>
        </p:nvPicPr>
        <p:blipFill>
          <a:blip r:embed="rId2"/>
          <a:stretch>
            <a:fillRect/>
          </a:stretch>
        </p:blipFill>
        <p:spPr>
          <a:xfrm>
            <a:off x="0" y="730321"/>
            <a:ext cx="9144000" cy="5397357"/>
          </a:xfrm>
          <a:prstGeom prst="rect">
            <a:avLst/>
          </a:prstGeom>
        </p:spPr>
      </p:pic>
    </p:spTree>
    <p:extLst>
      <p:ext uri="{BB962C8B-B14F-4D97-AF65-F5344CB8AC3E}">
        <p14:creationId xmlns:p14="http://schemas.microsoft.com/office/powerpoint/2010/main" val="23813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B6B135-FBC5-4C86-B876-00764152432C}"/>
              </a:ext>
            </a:extLst>
          </p:cNvPr>
          <p:cNvSpPr>
            <a:spLocks noGrp="1"/>
          </p:cNvSpPr>
          <p:nvPr>
            <p:ph type="title"/>
          </p:nvPr>
        </p:nvSpPr>
        <p:spPr/>
        <p:txBody>
          <a:bodyPr/>
          <a:lstStyle/>
          <a:p>
            <a:r>
              <a:rPr lang="ja-JP" altLang="en-US" dirty="0"/>
              <a:t>パソコンの起動</a:t>
            </a:r>
          </a:p>
        </p:txBody>
      </p:sp>
      <p:sp>
        <p:nvSpPr>
          <p:cNvPr id="3" name="テキスト プレースホルダー 2">
            <a:extLst>
              <a:ext uri="{FF2B5EF4-FFF2-40B4-BE49-F238E27FC236}">
                <a16:creationId xmlns:a16="http://schemas.microsoft.com/office/drawing/2014/main" id="{3F5438CB-7843-4CAB-A633-BE9C1889F518}"/>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175137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02D03EE-7A8E-4550-9AF0-36D47759C44A}"/>
              </a:ext>
            </a:extLst>
          </p:cNvPr>
          <p:cNvSpPr>
            <a:spLocks noGrp="1"/>
          </p:cNvSpPr>
          <p:nvPr>
            <p:ph type="title"/>
          </p:nvPr>
        </p:nvSpPr>
        <p:spPr/>
        <p:txBody>
          <a:bodyPr/>
          <a:lstStyle/>
          <a:p>
            <a:r>
              <a:rPr lang="ja-JP" altLang="en-US" dirty="0"/>
              <a:t>起動手順</a:t>
            </a:r>
          </a:p>
        </p:txBody>
      </p:sp>
      <p:sp>
        <p:nvSpPr>
          <p:cNvPr id="5" name="コンテンツ プレースホルダー 4">
            <a:extLst>
              <a:ext uri="{FF2B5EF4-FFF2-40B4-BE49-F238E27FC236}">
                <a16:creationId xmlns:a16="http://schemas.microsoft.com/office/drawing/2014/main" id="{0DDCCCC3-5CC4-479D-9F90-BF866B034511}"/>
              </a:ext>
            </a:extLst>
          </p:cNvPr>
          <p:cNvSpPr>
            <a:spLocks noGrp="1"/>
          </p:cNvSpPr>
          <p:nvPr>
            <p:ph idx="1"/>
          </p:nvPr>
        </p:nvSpPr>
        <p:spPr/>
        <p:txBody>
          <a:bodyPr/>
          <a:lstStyle/>
          <a:p>
            <a:r>
              <a:rPr lang="ja-JP" altLang="en-US" dirty="0"/>
              <a:t>電源を入れる</a:t>
            </a:r>
            <a:endParaRPr lang="en-US" altLang="ja-JP" dirty="0"/>
          </a:p>
          <a:p>
            <a:r>
              <a:rPr lang="ja-JP" altLang="en-US" dirty="0"/>
              <a:t>ログイン画面で以下を入力</a:t>
            </a:r>
            <a:endParaRPr lang="en-US" altLang="ja-JP" dirty="0"/>
          </a:p>
          <a:p>
            <a:pPr lvl="1"/>
            <a:r>
              <a:rPr lang="ja-JP" altLang="en-US" dirty="0"/>
              <a:t>ユーザー名：学籍番号</a:t>
            </a:r>
            <a:endParaRPr lang="en-US" altLang="ja-JP" dirty="0"/>
          </a:p>
          <a:p>
            <a:pPr lvl="1"/>
            <a:r>
              <a:rPr lang="ja-JP" altLang="en-US" dirty="0"/>
              <a:t>パスワード：生年月日</a:t>
            </a:r>
            <a:r>
              <a:rPr lang="en-US" altLang="ja-JP" dirty="0"/>
              <a:t>(</a:t>
            </a:r>
            <a:r>
              <a:rPr lang="ja-JP" altLang="en-US" dirty="0"/>
              <a:t>年</a:t>
            </a:r>
            <a:r>
              <a:rPr lang="en-US" altLang="ja-JP" dirty="0"/>
              <a:t>4</a:t>
            </a:r>
            <a:r>
              <a:rPr lang="ja-JP" altLang="en-US" dirty="0"/>
              <a:t>桁月</a:t>
            </a:r>
            <a:r>
              <a:rPr lang="en-US" altLang="ja-JP" dirty="0"/>
              <a:t>2</a:t>
            </a:r>
            <a:r>
              <a:rPr lang="ja-JP" altLang="en-US" dirty="0"/>
              <a:t>桁日</a:t>
            </a:r>
            <a:r>
              <a:rPr lang="en-US" altLang="ja-JP" dirty="0"/>
              <a:t>2</a:t>
            </a:r>
            <a:r>
              <a:rPr lang="ja-JP" altLang="en-US" dirty="0"/>
              <a:t>桁</a:t>
            </a:r>
            <a:r>
              <a:rPr lang="en-US" altLang="ja-JP" dirty="0"/>
              <a:t>)</a:t>
            </a:r>
          </a:p>
          <a:p>
            <a:pPr marL="0" indent="0">
              <a:buNone/>
            </a:pPr>
            <a:endParaRPr lang="ja-JP" altLang="en-US" dirty="0"/>
          </a:p>
        </p:txBody>
      </p:sp>
    </p:spTree>
    <p:extLst>
      <p:ext uri="{BB962C8B-B14F-4D97-AF65-F5344CB8AC3E}">
        <p14:creationId xmlns:p14="http://schemas.microsoft.com/office/powerpoint/2010/main" val="3536331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9C909B-BC8F-4480-B03B-7948BC6CD45F}"/>
              </a:ext>
            </a:extLst>
          </p:cNvPr>
          <p:cNvSpPr>
            <a:spLocks noGrp="1"/>
          </p:cNvSpPr>
          <p:nvPr>
            <p:ph type="title"/>
          </p:nvPr>
        </p:nvSpPr>
        <p:spPr/>
        <p:txBody>
          <a:bodyPr/>
          <a:lstStyle/>
          <a:p>
            <a:r>
              <a:rPr lang="ja-JP" altLang="en-US" dirty="0"/>
              <a:t>この授業</a:t>
            </a:r>
            <a:r>
              <a:rPr kumimoji="1" lang="ja-JP" altLang="en-US" dirty="0"/>
              <a:t>の概要</a:t>
            </a:r>
          </a:p>
        </p:txBody>
      </p:sp>
      <p:sp>
        <p:nvSpPr>
          <p:cNvPr id="3" name="テキスト プレースホルダー 2">
            <a:extLst>
              <a:ext uri="{FF2B5EF4-FFF2-40B4-BE49-F238E27FC236}">
                <a16:creationId xmlns:a16="http://schemas.microsoft.com/office/drawing/2014/main" id="{17D2C56A-7579-4366-B326-1AB9DAD257A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9037511"/>
      </p:ext>
    </p:extLst>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7992</TotalTime>
  <Words>1059</Words>
  <Application>Microsoft Office PowerPoint</Application>
  <PresentationFormat>画面に合わせる (4:3)</PresentationFormat>
  <Paragraphs>195</Paragraphs>
  <Slides>40</Slides>
  <Notes>2</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40</vt:i4>
      </vt:variant>
    </vt:vector>
  </HeadingPairs>
  <TitlesOfParts>
    <vt:vector size="44" baseType="lpstr">
      <vt:lpstr>Arial</vt:lpstr>
      <vt:lpstr>Calibri</vt:lpstr>
      <vt:lpstr>Wingdings</vt:lpstr>
      <vt:lpstr>Beam</vt:lpstr>
      <vt:lpstr>情報処理演習(MOS)</vt:lpstr>
      <vt:lpstr>今日の内容</vt:lpstr>
      <vt:lpstr>自己紹介</vt:lpstr>
      <vt:lpstr>自己紹介</vt:lpstr>
      <vt:lpstr>PowerPoint プレゼンテーション</vt:lpstr>
      <vt:lpstr>PowerPoint プレゼンテーション</vt:lpstr>
      <vt:lpstr>パソコンの起動</vt:lpstr>
      <vt:lpstr>起動手順</vt:lpstr>
      <vt:lpstr>この授業の概要</vt:lpstr>
      <vt:lpstr>MOSと言えば？</vt:lpstr>
      <vt:lpstr>MOSの概要</vt:lpstr>
      <vt:lpstr>日本医師会認定医療秘書とMOS</vt:lpstr>
      <vt:lpstr>MOSの資格の種類</vt:lpstr>
      <vt:lpstr>この科目の目標</vt:lpstr>
      <vt:lpstr>教科書</vt:lpstr>
      <vt:lpstr>評価</vt:lpstr>
      <vt:lpstr>MOS(Word)試験の受験</vt:lpstr>
      <vt:lpstr>MOS試験の概要</vt:lpstr>
      <vt:lpstr>MOSの受験方法</vt:lpstr>
      <vt:lpstr>受験までの流れ</vt:lpstr>
      <vt:lpstr>本学付近の随時試験会場</vt:lpstr>
      <vt:lpstr>USBメモリ</vt:lpstr>
      <vt:lpstr>USBメモリ</vt:lpstr>
      <vt:lpstr>USBメモリの購入</vt:lpstr>
      <vt:lpstr>情報処理ホームページ</vt:lpstr>
      <vt:lpstr>情報処理ホームページ</vt:lpstr>
      <vt:lpstr>パソコン室で見る場合</vt:lpstr>
      <vt:lpstr>パソコン室以外で見る場合</vt:lpstr>
      <vt:lpstr>ページ設定の変更</vt:lpstr>
      <vt:lpstr>ページ設定の変更</vt:lpstr>
      <vt:lpstr>ページの詳細設定</vt:lpstr>
      <vt:lpstr>練習用ファイルを開く</vt:lpstr>
      <vt:lpstr>練習用ファイルを開く</vt:lpstr>
      <vt:lpstr>練習</vt:lpstr>
      <vt:lpstr>文字の効果の適用</vt:lpstr>
      <vt:lpstr>練習</vt:lpstr>
      <vt:lpstr>PowerPoint プレゼンテーション</vt:lpstr>
      <vt:lpstr>コメントカード</vt:lpstr>
      <vt:lpstr>コメントカード</vt:lpstr>
      <vt:lpstr>コメントカード</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情報処理</dc:title>
  <dc:creator>FUJIMOTO</dc:creator>
  <cp:lastModifiedBy>fujimoto-sk</cp:lastModifiedBy>
  <cp:revision>508</cp:revision>
  <dcterms:created xsi:type="dcterms:W3CDTF">2012-04-09T05:19:53Z</dcterms:created>
  <dcterms:modified xsi:type="dcterms:W3CDTF">2026-04-07T00:04:43Z</dcterms:modified>
</cp:coreProperties>
</file>